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306" r:id="rId6"/>
    <p:sldId id="294" r:id="rId7"/>
    <p:sldId id="300" r:id="rId8"/>
    <p:sldId id="307" r:id="rId9"/>
    <p:sldId id="308" r:id="rId10"/>
    <p:sldId id="309" r:id="rId11"/>
    <p:sldId id="310" r:id="rId12"/>
    <p:sldId id="311" r:id="rId1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5096"/>
    <a:srgbClr val="E94E1B"/>
    <a:srgbClr val="3DAE2B"/>
    <a:srgbClr val="FFD966"/>
    <a:srgbClr val="C39D73"/>
    <a:srgbClr val="FFFFFF"/>
    <a:srgbClr val="E71D73"/>
    <a:srgbClr val="745330"/>
    <a:srgbClr val="F196BF"/>
    <a:srgbClr val="00A3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4125" autoAdjust="0"/>
  </p:normalViewPr>
  <p:slideViewPr>
    <p:cSldViewPr snapToGrid="0">
      <p:cViewPr>
        <p:scale>
          <a:sx n="100" d="100"/>
          <a:sy n="100" d="100"/>
        </p:scale>
        <p:origin x="2556" y="-11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CBBFC06-0ED6-4498-9736-9AC9F92CF6C2}" type="datetimeFigureOut">
              <a:rPr lang="fr-FR" smtClean="0"/>
              <a:t>07/05/2024</a:t>
            </a:fld>
            <a:endParaRPr lang="fr-FR"/>
          </a:p>
        </p:txBody>
      </p:sp>
      <p:sp>
        <p:nvSpPr>
          <p:cNvPr id="4" name="Espace réservé de l'image des diapositives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6BD35CF-AEB1-4E27-95C4-9848EF6A9A34}" type="slidenum">
              <a:rPr lang="fr-FR" smtClean="0"/>
              <a:t>‹N°›</a:t>
            </a:fld>
            <a:endParaRPr lang="fr-FR"/>
          </a:p>
        </p:txBody>
      </p:sp>
    </p:spTree>
    <p:extLst>
      <p:ext uri="{BB962C8B-B14F-4D97-AF65-F5344CB8AC3E}">
        <p14:creationId xmlns:p14="http://schemas.microsoft.com/office/powerpoint/2010/main" val="104485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BD35CF-AEB1-4E27-95C4-9848EF6A9A34}" type="slidenum">
              <a:rPr lang="fr-FR" smtClean="0"/>
              <a:t>2</a:t>
            </a:fld>
            <a:endParaRPr lang="fr-FR"/>
          </a:p>
        </p:txBody>
      </p:sp>
    </p:spTree>
    <p:extLst>
      <p:ext uri="{BB962C8B-B14F-4D97-AF65-F5344CB8AC3E}">
        <p14:creationId xmlns:p14="http://schemas.microsoft.com/office/powerpoint/2010/main" val="305592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BD35CF-AEB1-4E27-95C4-9848EF6A9A34}" type="slidenum">
              <a:rPr lang="fr-FR" smtClean="0"/>
              <a:t>3</a:t>
            </a:fld>
            <a:endParaRPr lang="fr-FR"/>
          </a:p>
        </p:txBody>
      </p:sp>
    </p:spTree>
    <p:extLst>
      <p:ext uri="{BB962C8B-B14F-4D97-AF65-F5344CB8AC3E}">
        <p14:creationId xmlns:p14="http://schemas.microsoft.com/office/powerpoint/2010/main" val="1143676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BD35CF-AEB1-4E27-95C4-9848EF6A9A34}" type="slidenum">
              <a:rPr lang="fr-FR" smtClean="0"/>
              <a:t>4</a:t>
            </a:fld>
            <a:endParaRPr lang="fr-FR"/>
          </a:p>
        </p:txBody>
      </p:sp>
    </p:spTree>
    <p:extLst>
      <p:ext uri="{BB962C8B-B14F-4D97-AF65-F5344CB8AC3E}">
        <p14:creationId xmlns:p14="http://schemas.microsoft.com/office/powerpoint/2010/main" val="206634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BD35CF-AEB1-4E27-95C4-9848EF6A9A34}" type="slidenum">
              <a:rPr lang="fr-FR" smtClean="0"/>
              <a:t>5</a:t>
            </a:fld>
            <a:endParaRPr lang="fr-FR"/>
          </a:p>
        </p:txBody>
      </p:sp>
    </p:spTree>
    <p:extLst>
      <p:ext uri="{BB962C8B-B14F-4D97-AF65-F5344CB8AC3E}">
        <p14:creationId xmlns:p14="http://schemas.microsoft.com/office/powerpoint/2010/main" val="3712568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BD35CF-AEB1-4E27-95C4-9848EF6A9A34}" type="slidenum">
              <a:rPr lang="fr-FR" smtClean="0"/>
              <a:t>6</a:t>
            </a:fld>
            <a:endParaRPr lang="fr-FR"/>
          </a:p>
        </p:txBody>
      </p:sp>
    </p:spTree>
    <p:extLst>
      <p:ext uri="{BB962C8B-B14F-4D97-AF65-F5344CB8AC3E}">
        <p14:creationId xmlns:p14="http://schemas.microsoft.com/office/powerpoint/2010/main" val="31452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BD35CF-AEB1-4E27-95C4-9848EF6A9A34}" type="slidenum">
              <a:rPr lang="fr-FR" smtClean="0"/>
              <a:t>7</a:t>
            </a:fld>
            <a:endParaRPr lang="fr-FR"/>
          </a:p>
        </p:txBody>
      </p:sp>
    </p:spTree>
    <p:extLst>
      <p:ext uri="{BB962C8B-B14F-4D97-AF65-F5344CB8AC3E}">
        <p14:creationId xmlns:p14="http://schemas.microsoft.com/office/powerpoint/2010/main" val="347482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BD35CF-AEB1-4E27-95C4-9848EF6A9A34}" type="slidenum">
              <a:rPr lang="fr-FR" smtClean="0"/>
              <a:t>8</a:t>
            </a:fld>
            <a:endParaRPr lang="fr-FR"/>
          </a:p>
        </p:txBody>
      </p:sp>
    </p:spTree>
    <p:extLst>
      <p:ext uri="{BB962C8B-B14F-4D97-AF65-F5344CB8AC3E}">
        <p14:creationId xmlns:p14="http://schemas.microsoft.com/office/powerpoint/2010/main" val="103623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BD35CF-AEB1-4E27-95C4-9848EF6A9A34}" type="slidenum">
              <a:rPr lang="fr-FR" smtClean="0"/>
              <a:t>9</a:t>
            </a:fld>
            <a:endParaRPr lang="fr-FR"/>
          </a:p>
        </p:txBody>
      </p:sp>
    </p:spTree>
    <p:extLst>
      <p:ext uri="{BB962C8B-B14F-4D97-AF65-F5344CB8AC3E}">
        <p14:creationId xmlns:p14="http://schemas.microsoft.com/office/powerpoint/2010/main" val="528694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F82CC05-46B6-4EB9-8628-B40112BEE234}" type="datetimeFigureOut">
              <a:rPr lang="fr-FR" smtClean="0"/>
              <a:t>07/05/2024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4BBCA3-48EF-4860-A3DF-0FF777BB59A1}" type="slidenum">
              <a:rPr lang="fr-FR" smtClean="0"/>
              <a:t>‹N°›</a:t>
            </a:fld>
            <a:endParaRPr lang="fr-FR"/>
          </a:p>
        </p:txBody>
      </p:sp>
    </p:spTree>
    <p:extLst>
      <p:ext uri="{BB962C8B-B14F-4D97-AF65-F5344CB8AC3E}">
        <p14:creationId xmlns:p14="http://schemas.microsoft.com/office/powerpoint/2010/main" val="2053377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F82CC05-46B6-4EB9-8628-B40112BEE234}" type="datetimeFigureOut">
              <a:rPr lang="fr-FR" smtClean="0"/>
              <a:t>07/05/2024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4BBCA3-48EF-4860-A3DF-0FF777BB59A1}" type="slidenum">
              <a:rPr lang="fr-FR" smtClean="0"/>
              <a:t>‹N°›</a:t>
            </a:fld>
            <a:endParaRPr lang="fr-FR"/>
          </a:p>
        </p:txBody>
      </p:sp>
    </p:spTree>
    <p:extLst>
      <p:ext uri="{BB962C8B-B14F-4D97-AF65-F5344CB8AC3E}">
        <p14:creationId xmlns:p14="http://schemas.microsoft.com/office/powerpoint/2010/main" val="175501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F82CC05-46B6-4EB9-8628-B40112BEE234}" type="datetimeFigureOut">
              <a:rPr lang="fr-FR" smtClean="0"/>
              <a:t>07/05/2024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4BBCA3-48EF-4860-A3DF-0FF777BB59A1}" type="slidenum">
              <a:rPr lang="fr-FR" smtClean="0"/>
              <a:t>‹N°›</a:t>
            </a:fld>
            <a:endParaRPr lang="fr-FR"/>
          </a:p>
        </p:txBody>
      </p:sp>
    </p:spTree>
    <p:extLst>
      <p:ext uri="{BB962C8B-B14F-4D97-AF65-F5344CB8AC3E}">
        <p14:creationId xmlns:p14="http://schemas.microsoft.com/office/powerpoint/2010/main" val="3289372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F82CC05-46B6-4EB9-8628-B40112BEE234}" type="datetimeFigureOut">
              <a:rPr lang="fr-FR" smtClean="0"/>
              <a:t>07/05/2024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4BBCA3-48EF-4860-A3DF-0FF777BB59A1}" type="slidenum">
              <a:rPr lang="fr-FR" smtClean="0"/>
              <a:t>‹N°›</a:t>
            </a:fld>
            <a:endParaRPr lang="fr-FR"/>
          </a:p>
        </p:txBody>
      </p:sp>
    </p:spTree>
    <p:extLst>
      <p:ext uri="{BB962C8B-B14F-4D97-AF65-F5344CB8AC3E}">
        <p14:creationId xmlns:p14="http://schemas.microsoft.com/office/powerpoint/2010/main" val="4216624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F82CC05-46B6-4EB9-8628-B40112BEE234}" type="datetimeFigureOut">
              <a:rPr lang="fr-FR" smtClean="0"/>
              <a:t>07/05/2024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4BBCA3-48EF-4860-A3DF-0FF777BB59A1}" type="slidenum">
              <a:rPr lang="fr-FR" smtClean="0"/>
              <a:t>‹N°›</a:t>
            </a:fld>
            <a:endParaRPr lang="fr-FR"/>
          </a:p>
        </p:txBody>
      </p:sp>
    </p:spTree>
    <p:extLst>
      <p:ext uri="{BB962C8B-B14F-4D97-AF65-F5344CB8AC3E}">
        <p14:creationId xmlns:p14="http://schemas.microsoft.com/office/powerpoint/2010/main" val="225367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F82CC05-46B6-4EB9-8628-B40112BEE234}" type="datetimeFigureOut">
              <a:rPr lang="fr-FR" smtClean="0"/>
              <a:t>07/05/2024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14BBCA3-48EF-4860-A3DF-0FF777BB59A1}" type="slidenum">
              <a:rPr lang="fr-FR" smtClean="0"/>
              <a:t>‹N°›</a:t>
            </a:fld>
            <a:endParaRPr lang="fr-FR"/>
          </a:p>
        </p:txBody>
      </p:sp>
    </p:spTree>
    <p:extLst>
      <p:ext uri="{BB962C8B-B14F-4D97-AF65-F5344CB8AC3E}">
        <p14:creationId xmlns:p14="http://schemas.microsoft.com/office/powerpoint/2010/main" val="272036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F82CC05-46B6-4EB9-8628-B40112BEE234}" type="datetimeFigureOut">
              <a:rPr lang="fr-FR" smtClean="0"/>
              <a:t>07/05/2024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14BBCA3-48EF-4860-A3DF-0FF777BB59A1}" type="slidenum">
              <a:rPr lang="fr-FR" smtClean="0"/>
              <a:t>‹N°›</a:t>
            </a:fld>
            <a:endParaRPr lang="fr-FR"/>
          </a:p>
        </p:txBody>
      </p:sp>
    </p:spTree>
    <p:extLst>
      <p:ext uri="{BB962C8B-B14F-4D97-AF65-F5344CB8AC3E}">
        <p14:creationId xmlns:p14="http://schemas.microsoft.com/office/powerpoint/2010/main" val="421110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F82CC05-46B6-4EB9-8628-B40112BEE234}" type="datetimeFigureOut">
              <a:rPr lang="fr-FR" smtClean="0"/>
              <a:t>07/05/2024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14BBCA3-48EF-4860-A3DF-0FF777BB59A1}" type="slidenum">
              <a:rPr lang="fr-FR" smtClean="0"/>
              <a:t>‹N°›</a:t>
            </a:fld>
            <a:endParaRPr lang="fr-FR"/>
          </a:p>
        </p:txBody>
      </p:sp>
    </p:spTree>
    <p:extLst>
      <p:ext uri="{BB962C8B-B14F-4D97-AF65-F5344CB8AC3E}">
        <p14:creationId xmlns:p14="http://schemas.microsoft.com/office/powerpoint/2010/main" val="120453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2CC05-46B6-4EB9-8628-B40112BEE234}" type="datetimeFigureOut">
              <a:rPr lang="fr-FR" smtClean="0"/>
              <a:t>07/05/2024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14BBCA3-48EF-4860-A3DF-0FF777BB59A1}" type="slidenum">
              <a:rPr lang="fr-FR" smtClean="0"/>
              <a:t>‹N°›</a:t>
            </a:fld>
            <a:endParaRPr lang="fr-FR"/>
          </a:p>
        </p:txBody>
      </p:sp>
    </p:spTree>
    <p:extLst>
      <p:ext uri="{BB962C8B-B14F-4D97-AF65-F5344CB8AC3E}">
        <p14:creationId xmlns:p14="http://schemas.microsoft.com/office/powerpoint/2010/main" val="895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0F82CC05-46B6-4EB9-8628-B40112BEE234}" type="datetimeFigureOut">
              <a:rPr lang="fr-FR" smtClean="0"/>
              <a:t>07/05/2024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14BBCA3-48EF-4860-A3DF-0FF777BB59A1}" type="slidenum">
              <a:rPr lang="fr-FR" smtClean="0"/>
              <a:t>‹N°›</a:t>
            </a:fld>
            <a:endParaRPr lang="fr-FR"/>
          </a:p>
        </p:txBody>
      </p:sp>
    </p:spTree>
    <p:extLst>
      <p:ext uri="{BB962C8B-B14F-4D97-AF65-F5344CB8AC3E}">
        <p14:creationId xmlns:p14="http://schemas.microsoft.com/office/powerpoint/2010/main" val="76032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0F82CC05-46B6-4EB9-8628-B40112BEE234}" type="datetimeFigureOut">
              <a:rPr lang="fr-FR" smtClean="0"/>
              <a:t>07/05/2024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14BBCA3-48EF-4860-A3DF-0FF777BB59A1}" type="slidenum">
              <a:rPr lang="fr-FR" smtClean="0"/>
              <a:t>‹N°›</a:t>
            </a:fld>
            <a:endParaRPr lang="fr-FR"/>
          </a:p>
        </p:txBody>
      </p:sp>
    </p:spTree>
    <p:extLst>
      <p:ext uri="{BB962C8B-B14F-4D97-AF65-F5344CB8AC3E}">
        <p14:creationId xmlns:p14="http://schemas.microsoft.com/office/powerpoint/2010/main" val="212510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F82CC05-46B6-4EB9-8628-B40112BEE234}" type="datetimeFigureOut">
              <a:rPr lang="fr-FR" smtClean="0"/>
              <a:t>07/05/2024</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14BBCA3-48EF-4860-A3DF-0FF777BB59A1}" type="slidenum">
              <a:rPr lang="fr-FR" smtClean="0"/>
              <a:t>‹N°›</a:t>
            </a:fld>
            <a:endParaRPr lang="fr-FR"/>
          </a:p>
        </p:txBody>
      </p:sp>
    </p:spTree>
    <p:extLst>
      <p:ext uri="{BB962C8B-B14F-4D97-AF65-F5344CB8AC3E}">
        <p14:creationId xmlns:p14="http://schemas.microsoft.com/office/powerpoint/2010/main" val="1133793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jpg"/><Relationship Id="rId7" Type="http://schemas.openxmlformats.org/officeDocument/2006/relationships/hyperlink" Target="http://www.acolyance-vigne.fr/"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adrien.quatresols@acolyance.fr" TargetMode="External"/><Relationship Id="rId5" Type="http://schemas.openxmlformats.org/officeDocument/2006/relationships/hyperlink" Target="mailto:christophe.cadel@acolyance.fr" TargetMode="External"/><Relationship Id="rId4" Type="http://schemas.openxmlformats.org/officeDocument/2006/relationships/hyperlink" Target="mailto:josquin.lernould@acolyance.fr" TargetMode="Externa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54FCCFB-4A1C-4001-B428-72F215654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218696"/>
            <a:ext cx="2432812" cy="889252"/>
          </a:xfrm>
          <a:prstGeom prst="rect">
            <a:avLst/>
          </a:prstGeom>
        </p:spPr>
      </p:pic>
      <p:sp>
        <p:nvSpPr>
          <p:cNvPr id="6" name="Rectangle 5">
            <a:extLst>
              <a:ext uri="{FF2B5EF4-FFF2-40B4-BE49-F238E27FC236}">
                <a16:creationId xmlns:a16="http://schemas.microsoft.com/office/drawing/2014/main" id="{5B2B8D73-5A06-4DFE-ACFE-D7F58648C6AF}"/>
              </a:ext>
            </a:extLst>
          </p:cNvPr>
          <p:cNvSpPr/>
          <p:nvPr/>
        </p:nvSpPr>
        <p:spPr>
          <a:xfrm>
            <a:off x="4851400" y="218696"/>
            <a:ext cx="1727200" cy="1610104"/>
          </a:xfrm>
          <a:prstGeom prst="rect">
            <a:avLst/>
          </a:prstGeom>
          <a:solidFill>
            <a:srgbClr val="3DAE2B"/>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FLASH </a:t>
            </a:r>
          </a:p>
          <a:p>
            <a:pPr algn="ctr"/>
            <a:r>
              <a:rPr lang="fr-FR" sz="2400" dirty="0"/>
              <a:t>Technique</a:t>
            </a:r>
          </a:p>
        </p:txBody>
      </p:sp>
      <p:sp>
        <p:nvSpPr>
          <p:cNvPr id="7" name="ZoneTexte 6">
            <a:extLst>
              <a:ext uri="{FF2B5EF4-FFF2-40B4-BE49-F238E27FC236}">
                <a16:creationId xmlns:a16="http://schemas.microsoft.com/office/drawing/2014/main" id="{44F4223C-CA31-4661-B432-66D7AFD0FCA0}"/>
              </a:ext>
            </a:extLst>
          </p:cNvPr>
          <p:cNvSpPr txBox="1"/>
          <p:nvPr/>
        </p:nvSpPr>
        <p:spPr>
          <a:xfrm>
            <a:off x="3009900" y="478656"/>
            <a:ext cx="1859790" cy="369332"/>
          </a:xfrm>
          <a:prstGeom prst="rect">
            <a:avLst/>
          </a:prstGeom>
          <a:solidFill>
            <a:schemeClr val="bg1">
              <a:lumMod val="65000"/>
            </a:schemeClr>
          </a:solidFill>
        </p:spPr>
        <p:txBody>
          <a:bodyPr wrap="square" rtlCol="0">
            <a:spAutoFit/>
          </a:bodyPr>
          <a:lstStyle/>
          <a:p>
            <a:r>
              <a:rPr lang="fr-FR" b="1" dirty="0">
                <a:solidFill>
                  <a:schemeClr val="bg1"/>
                </a:solidFill>
              </a:rPr>
              <a:t>07 Mai 2024</a:t>
            </a:r>
          </a:p>
        </p:txBody>
      </p:sp>
      <p:pic>
        <p:nvPicPr>
          <p:cNvPr id="9" name="Image 8">
            <a:extLst>
              <a:ext uri="{FF2B5EF4-FFF2-40B4-BE49-F238E27FC236}">
                <a16:creationId xmlns:a16="http://schemas.microsoft.com/office/drawing/2014/main" id="{9571B512-1938-4921-B08E-0411DC004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3646"/>
            <a:ext cx="6858000" cy="952354"/>
          </a:xfrm>
          <a:prstGeom prst="rect">
            <a:avLst/>
          </a:prstGeom>
        </p:spPr>
      </p:pic>
      <p:sp>
        <p:nvSpPr>
          <p:cNvPr id="10" name="ZoneTexte 9">
            <a:extLst>
              <a:ext uri="{FF2B5EF4-FFF2-40B4-BE49-F238E27FC236}">
                <a16:creationId xmlns:a16="http://schemas.microsoft.com/office/drawing/2014/main" id="{443344C1-1A2C-403E-AF85-6206A8938363}"/>
              </a:ext>
            </a:extLst>
          </p:cNvPr>
          <p:cNvSpPr txBox="1"/>
          <p:nvPr/>
        </p:nvSpPr>
        <p:spPr>
          <a:xfrm>
            <a:off x="533400" y="1494172"/>
            <a:ext cx="3009900" cy="523220"/>
          </a:xfrm>
          <a:prstGeom prst="rect">
            <a:avLst/>
          </a:prstGeom>
          <a:solidFill>
            <a:schemeClr val="bg1">
              <a:lumMod val="85000"/>
            </a:schemeClr>
          </a:solidFill>
        </p:spPr>
        <p:txBody>
          <a:bodyPr wrap="square" rtlCol="0">
            <a:spAutoFit/>
          </a:bodyPr>
          <a:lstStyle/>
          <a:p>
            <a:r>
              <a:rPr lang="fr-FR" sz="2800" b="1" dirty="0" err="1"/>
              <a:t>Aco’</a:t>
            </a:r>
            <a:r>
              <a:rPr lang="fr-FR" sz="2800" b="1" dirty="0" err="1">
                <a:solidFill>
                  <a:srgbClr val="3DA434"/>
                </a:solidFill>
              </a:rPr>
              <a:t>Performances</a:t>
            </a:r>
            <a:endParaRPr lang="fr-FR" sz="2800" b="1" dirty="0">
              <a:solidFill>
                <a:srgbClr val="3DA434"/>
              </a:solidFill>
            </a:endParaRPr>
          </a:p>
        </p:txBody>
      </p:sp>
      <p:sp>
        <p:nvSpPr>
          <p:cNvPr id="11" name="Rectangle 10">
            <a:extLst>
              <a:ext uri="{FF2B5EF4-FFF2-40B4-BE49-F238E27FC236}">
                <a16:creationId xmlns:a16="http://schemas.microsoft.com/office/drawing/2014/main" id="{0D6E117F-C621-42F4-8B58-ACB7CEC55A9C}"/>
              </a:ext>
            </a:extLst>
          </p:cNvPr>
          <p:cNvSpPr/>
          <p:nvPr/>
        </p:nvSpPr>
        <p:spPr>
          <a:xfrm>
            <a:off x="3172206" y="1934626"/>
            <a:ext cx="1231900" cy="280398"/>
          </a:xfrm>
          <a:prstGeom prst="rect">
            <a:avLst/>
          </a:prstGeom>
          <a:solidFill>
            <a:srgbClr val="3DA43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VIGNE</a:t>
            </a:r>
          </a:p>
        </p:txBody>
      </p:sp>
      <p:sp>
        <p:nvSpPr>
          <p:cNvPr id="12" name="ZoneTexte 11">
            <a:extLst>
              <a:ext uri="{FF2B5EF4-FFF2-40B4-BE49-F238E27FC236}">
                <a16:creationId xmlns:a16="http://schemas.microsoft.com/office/drawing/2014/main" id="{09181776-2A6B-4E76-9379-7CB3DEB1F6F1}"/>
              </a:ext>
            </a:extLst>
          </p:cNvPr>
          <p:cNvSpPr txBox="1"/>
          <p:nvPr/>
        </p:nvSpPr>
        <p:spPr>
          <a:xfrm>
            <a:off x="5001006" y="1923880"/>
            <a:ext cx="3990594" cy="707886"/>
          </a:xfrm>
          <a:prstGeom prst="rect">
            <a:avLst/>
          </a:prstGeom>
          <a:noFill/>
        </p:spPr>
        <p:txBody>
          <a:bodyPr wrap="square" rtlCol="0">
            <a:spAutoFit/>
          </a:bodyPr>
          <a:lstStyle/>
          <a:p>
            <a:r>
              <a:rPr lang="fr-FR" sz="800" b="1" u="sng" dirty="0"/>
              <a:t>Rédacteurs : </a:t>
            </a:r>
          </a:p>
          <a:p>
            <a:r>
              <a:rPr lang="fr-FR" sz="800" dirty="0">
                <a:hlinkClick r:id="rId4"/>
              </a:rPr>
              <a:t>josquin.lernould@acolyance.fr</a:t>
            </a:r>
            <a:endParaRPr lang="fr-FR" sz="800" dirty="0"/>
          </a:p>
          <a:p>
            <a:r>
              <a:rPr lang="fr-FR" sz="800" dirty="0">
                <a:hlinkClick r:id="rId5"/>
              </a:rPr>
              <a:t>christophe.cadel@acolyance.fr</a:t>
            </a:r>
            <a:endParaRPr lang="fr-FR" sz="800" dirty="0"/>
          </a:p>
          <a:p>
            <a:r>
              <a:rPr lang="fr-FR" sz="800" dirty="0">
                <a:hlinkClick r:id="rId6"/>
              </a:rPr>
              <a:t>adrien.quatresols@acolyance.fr</a:t>
            </a:r>
            <a:endParaRPr lang="fr-FR" sz="800" dirty="0"/>
          </a:p>
          <a:p>
            <a:endParaRPr lang="fr-FR" sz="800" dirty="0"/>
          </a:p>
        </p:txBody>
      </p:sp>
      <p:sp>
        <p:nvSpPr>
          <p:cNvPr id="13" name="ZoneTexte 12">
            <a:extLst>
              <a:ext uri="{FF2B5EF4-FFF2-40B4-BE49-F238E27FC236}">
                <a16:creationId xmlns:a16="http://schemas.microsoft.com/office/drawing/2014/main" id="{297BDC1B-C4EA-465C-A9A6-094C8DAC071F}"/>
              </a:ext>
            </a:extLst>
          </p:cNvPr>
          <p:cNvSpPr txBox="1"/>
          <p:nvPr/>
        </p:nvSpPr>
        <p:spPr>
          <a:xfrm>
            <a:off x="584200" y="2917136"/>
            <a:ext cx="3530600" cy="461665"/>
          </a:xfrm>
          <a:prstGeom prst="rect">
            <a:avLst/>
          </a:prstGeom>
          <a:noFill/>
        </p:spPr>
        <p:txBody>
          <a:bodyPr wrap="square" rtlCol="0">
            <a:spAutoFit/>
          </a:bodyPr>
          <a:lstStyle/>
          <a:p>
            <a:r>
              <a:rPr lang="fr-FR" sz="2400" b="1" dirty="0">
                <a:solidFill>
                  <a:srgbClr val="C0681E"/>
                </a:solidFill>
              </a:rPr>
              <a:t>EN BREF…</a:t>
            </a:r>
          </a:p>
        </p:txBody>
      </p:sp>
      <p:sp>
        <p:nvSpPr>
          <p:cNvPr id="15" name="Rectangle 14">
            <a:extLst>
              <a:ext uri="{FF2B5EF4-FFF2-40B4-BE49-F238E27FC236}">
                <a16:creationId xmlns:a16="http://schemas.microsoft.com/office/drawing/2014/main" id="{CB2DFF4F-6521-4EFB-AE32-286D951636C5}"/>
              </a:ext>
            </a:extLst>
          </p:cNvPr>
          <p:cNvSpPr/>
          <p:nvPr/>
        </p:nvSpPr>
        <p:spPr>
          <a:xfrm>
            <a:off x="348342" y="2891737"/>
            <a:ext cx="6230258" cy="2920878"/>
          </a:xfrm>
          <a:prstGeom prst="rect">
            <a:avLst/>
          </a:prstGeom>
          <a:noFill/>
          <a:ln w="38100">
            <a:solidFill>
              <a:srgbClr val="C068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A611BE06-B140-411A-AEF7-D8BD3E579127}"/>
              </a:ext>
            </a:extLst>
          </p:cNvPr>
          <p:cNvSpPr txBox="1"/>
          <p:nvPr/>
        </p:nvSpPr>
        <p:spPr>
          <a:xfrm>
            <a:off x="4006090" y="1061756"/>
            <a:ext cx="863600" cy="523220"/>
          </a:xfrm>
          <a:prstGeom prst="rect">
            <a:avLst/>
          </a:prstGeom>
          <a:solidFill>
            <a:schemeClr val="bg1">
              <a:lumMod val="65000"/>
            </a:schemeClr>
          </a:solidFill>
        </p:spPr>
        <p:txBody>
          <a:bodyPr wrap="square" rtlCol="0">
            <a:spAutoFit/>
          </a:bodyPr>
          <a:lstStyle/>
          <a:p>
            <a:r>
              <a:rPr lang="fr-FR" sz="2800" b="1" dirty="0">
                <a:solidFill>
                  <a:schemeClr val="bg1"/>
                </a:solidFill>
              </a:rPr>
              <a:t>N°6 </a:t>
            </a:r>
          </a:p>
        </p:txBody>
      </p:sp>
      <p:sp>
        <p:nvSpPr>
          <p:cNvPr id="17" name="Rectangle 16">
            <a:extLst>
              <a:ext uri="{FF2B5EF4-FFF2-40B4-BE49-F238E27FC236}">
                <a16:creationId xmlns:a16="http://schemas.microsoft.com/office/drawing/2014/main" id="{7178B219-F27D-4A01-868B-A8FCE2028927}"/>
              </a:ext>
            </a:extLst>
          </p:cNvPr>
          <p:cNvSpPr/>
          <p:nvPr/>
        </p:nvSpPr>
        <p:spPr>
          <a:xfrm>
            <a:off x="216048" y="2417842"/>
            <a:ext cx="4409558" cy="369332"/>
          </a:xfrm>
          <a:prstGeom prst="rect">
            <a:avLst/>
          </a:prstGeom>
        </p:spPr>
        <p:txBody>
          <a:bodyPr wrap="square">
            <a:spAutoFit/>
          </a:bodyPr>
          <a:lstStyle/>
          <a:p>
            <a:r>
              <a:rPr lang="fr-FR" dirty="0"/>
              <a:t>Retrouvez nos flashs sur </a:t>
            </a:r>
            <a:r>
              <a:rPr lang="fr-FR" dirty="0">
                <a:hlinkClick r:id="rId7"/>
              </a:rPr>
              <a:t>Acolyance-vigne.fr </a:t>
            </a:r>
            <a:endParaRPr lang="fr-FR" b="1" dirty="0"/>
          </a:p>
        </p:txBody>
      </p:sp>
      <p:sp>
        <p:nvSpPr>
          <p:cNvPr id="28" name="Rectangle 27">
            <a:extLst>
              <a:ext uri="{FF2B5EF4-FFF2-40B4-BE49-F238E27FC236}">
                <a16:creationId xmlns:a16="http://schemas.microsoft.com/office/drawing/2014/main" id="{2BECD20A-FA39-4BEC-AE6B-31469D4083E5}"/>
              </a:ext>
            </a:extLst>
          </p:cNvPr>
          <p:cNvSpPr/>
          <p:nvPr/>
        </p:nvSpPr>
        <p:spPr>
          <a:xfrm>
            <a:off x="0" y="8514525"/>
            <a:ext cx="6857999" cy="461665"/>
          </a:xfrm>
          <a:prstGeom prst="rect">
            <a:avLst/>
          </a:prstGeom>
        </p:spPr>
        <p:txBody>
          <a:bodyPr wrap="square">
            <a:spAutoFit/>
          </a:bodyPr>
          <a:lstStyle/>
          <a:p>
            <a:pPr algn="ctr"/>
            <a:r>
              <a:rPr lang="fr-FR" sz="800" dirty="0">
                <a:solidFill>
                  <a:schemeClr val="bg1">
                    <a:lumMod val="65000"/>
                  </a:schemeClr>
                </a:solidFill>
              </a:rPr>
              <a:t>COHESIS DISTRIBUTION – sas au capital de 2 613 745,60€ </a:t>
            </a:r>
          </a:p>
          <a:p>
            <a:pPr algn="ctr"/>
            <a:r>
              <a:rPr lang="fr-FR" sz="800" dirty="0">
                <a:solidFill>
                  <a:schemeClr val="bg1">
                    <a:lumMod val="65000"/>
                  </a:schemeClr>
                </a:solidFill>
              </a:rPr>
              <a:t>16 boulevard du Val de Vesle – CS 110005 – 51684 REIMS CEDEX</a:t>
            </a:r>
          </a:p>
          <a:p>
            <a:pPr algn="ctr"/>
            <a:r>
              <a:rPr lang="fr-FR" sz="800" dirty="0">
                <a:solidFill>
                  <a:schemeClr val="bg1">
                    <a:lumMod val="65000"/>
                  </a:schemeClr>
                </a:solidFill>
              </a:rPr>
              <a:t>Distributeur de produits phytopharmaceutiques CA 00349</a:t>
            </a:r>
          </a:p>
        </p:txBody>
      </p:sp>
      <p:sp>
        <p:nvSpPr>
          <p:cNvPr id="2" name="ZoneTexte 1">
            <a:extLst>
              <a:ext uri="{FF2B5EF4-FFF2-40B4-BE49-F238E27FC236}">
                <a16:creationId xmlns:a16="http://schemas.microsoft.com/office/drawing/2014/main" id="{89B32047-9816-C7E6-CAD0-59181C4D9CBA}"/>
              </a:ext>
            </a:extLst>
          </p:cNvPr>
          <p:cNvSpPr txBox="1"/>
          <p:nvPr/>
        </p:nvSpPr>
        <p:spPr>
          <a:xfrm>
            <a:off x="489379" y="5905257"/>
            <a:ext cx="3530600" cy="461665"/>
          </a:xfrm>
          <a:prstGeom prst="rect">
            <a:avLst/>
          </a:prstGeom>
          <a:noFill/>
        </p:spPr>
        <p:txBody>
          <a:bodyPr wrap="square" rtlCol="0">
            <a:spAutoFit/>
          </a:bodyPr>
          <a:lstStyle/>
          <a:p>
            <a:r>
              <a:rPr lang="fr-FR" sz="2400" b="1" dirty="0">
                <a:solidFill>
                  <a:schemeClr val="bg1">
                    <a:lumMod val="50000"/>
                  </a:schemeClr>
                </a:solidFill>
              </a:rPr>
              <a:t>STADE PHENO…</a:t>
            </a:r>
          </a:p>
        </p:txBody>
      </p:sp>
      <p:sp>
        <p:nvSpPr>
          <p:cNvPr id="4" name="Flèche : droite 3">
            <a:extLst>
              <a:ext uri="{FF2B5EF4-FFF2-40B4-BE49-F238E27FC236}">
                <a16:creationId xmlns:a16="http://schemas.microsoft.com/office/drawing/2014/main" id="{DD161B50-D8DC-D953-C114-E0AC8E4897EE}"/>
              </a:ext>
            </a:extLst>
          </p:cNvPr>
          <p:cNvSpPr/>
          <p:nvPr/>
        </p:nvSpPr>
        <p:spPr>
          <a:xfrm>
            <a:off x="3252346" y="6933350"/>
            <a:ext cx="486520" cy="417714"/>
          </a:xfrm>
          <a:prstGeom prst="rightArrow">
            <a:avLst/>
          </a:prstGeom>
          <a:solidFill>
            <a:srgbClr val="3DA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116C486D-A227-BDD8-98B8-75A6796DD7EA}"/>
              </a:ext>
            </a:extLst>
          </p:cNvPr>
          <p:cNvSpPr/>
          <p:nvPr/>
        </p:nvSpPr>
        <p:spPr>
          <a:xfrm>
            <a:off x="375079" y="6623162"/>
            <a:ext cx="1257391" cy="523220"/>
          </a:xfrm>
          <a:prstGeom prst="rect">
            <a:avLst/>
          </a:prstGeom>
        </p:spPr>
        <p:txBody>
          <a:bodyPr wrap="square">
            <a:spAutoFit/>
          </a:bodyPr>
          <a:lstStyle/>
          <a:p>
            <a:r>
              <a:rPr lang="fr-FR" sz="1400" dirty="0"/>
              <a:t>1– 2 feuilles</a:t>
            </a:r>
          </a:p>
          <a:p>
            <a:r>
              <a:rPr lang="fr-FR" sz="1400" b="1" dirty="0"/>
              <a:t>BBCH 11</a:t>
            </a:r>
          </a:p>
        </p:txBody>
      </p:sp>
      <p:sp>
        <p:nvSpPr>
          <p:cNvPr id="3" name="ZoneTexte 2">
            <a:extLst>
              <a:ext uri="{FF2B5EF4-FFF2-40B4-BE49-F238E27FC236}">
                <a16:creationId xmlns:a16="http://schemas.microsoft.com/office/drawing/2014/main" id="{FFD5766C-1191-594B-97FD-C6D019FA670F}"/>
              </a:ext>
            </a:extLst>
          </p:cNvPr>
          <p:cNvSpPr txBox="1"/>
          <p:nvPr/>
        </p:nvSpPr>
        <p:spPr>
          <a:xfrm>
            <a:off x="635000" y="3630902"/>
            <a:ext cx="5816600" cy="2092881"/>
          </a:xfrm>
          <a:prstGeom prst="rect">
            <a:avLst/>
          </a:prstGeom>
          <a:noFill/>
        </p:spPr>
        <p:txBody>
          <a:bodyPr wrap="square" rtlCol="0">
            <a:spAutoFit/>
          </a:bodyPr>
          <a:lstStyle/>
          <a:p>
            <a:pPr>
              <a:spcAft>
                <a:spcPts val="1200"/>
              </a:spcAft>
            </a:pPr>
            <a:r>
              <a:rPr lang="fr-FR" b="1" dirty="0"/>
              <a:t>MILDIOU : </a:t>
            </a:r>
            <a:r>
              <a:rPr lang="fr-FR" sz="1400" dirty="0"/>
              <a:t>Les premiers foyers primaires ont été découverts (30/04)</a:t>
            </a:r>
          </a:p>
          <a:p>
            <a:pPr>
              <a:spcAft>
                <a:spcPts val="1200"/>
              </a:spcAft>
            </a:pPr>
            <a:r>
              <a:rPr lang="fr-FR" b="1" dirty="0"/>
              <a:t>OIDÏUM :</a:t>
            </a:r>
            <a:r>
              <a:rPr lang="fr-FR" dirty="0"/>
              <a:t> </a:t>
            </a:r>
            <a:r>
              <a:rPr lang="fr-FR" sz="1400" dirty="0"/>
              <a:t>Première tâche isolée observée (03/05)</a:t>
            </a:r>
            <a:endParaRPr lang="fr-FR" dirty="0"/>
          </a:p>
          <a:p>
            <a:pPr>
              <a:spcAft>
                <a:spcPts val="1200"/>
              </a:spcAft>
            </a:pPr>
            <a:r>
              <a:rPr lang="fr-FR" b="1" dirty="0"/>
              <a:t>PYRALES :</a:t>
            </a:r>
            <a:r>
              <a:rPr lang="fr-FR" dirty="0"/>
              <a:t> </a:t>
            </a:r>
            <a:r>
              <a:rPr lang="fr-FR" sz="1400" dirty="0"/>
              <a:t>les pyrales quittent leur lieu d’hivernage	</a:t>
            </a:r>
            <a:r>
              <a:rPr lang="fr-FR" b="1" dirty="0"/>
              <a:t>	</a:t>
            </a:r>
            <a:endParaRPr lang="fr-FR" dirty="0"/>
          </a:p>
          <a:p>
            <a:pPr>
              <a:spcAft>
                <a:spcPts val="1200"/>
              </a:spcAft>
            </a:pPr>
            <a:r>
              <a:rPr lang="fr-FR" b="1" dirty="0"/>
              <a:t>NUTRITION FOLIAIRE : </a:t>
            </a:r>
            <a:r>
              <a:rPr lang="fr-FR" sz="1400" dirty="0"/>
              <a:t>Soutenir la vigne pour sa reprise végétative</a:t>
            </a:r>
          </a:p>
          <a:p>
            <a:pPr>
              <a:spcAft>
                <a:spcPts val="1200"/>
              </a:spcAft>
            </a:pPr>
            <a:r>
              <a:rPr lang="fr-FR" b="1" dirty="0"/>
              <a:t>LA PHYTHOTÉRAPIE : </a:t>
            </a:r>
            <a:r>
              <a:rPr lang="fr-FR" sz="1400" dirty="0"/>
              <a:t>On en parle ? </a:t>
            </a:r>
            <a:endParaRPr lang="fr-FR" b="1" dirty="0"/>
          </a:p>
        </p:txBody>
      </p:sp>
      <p:sp>
        <p:nvSpPr>
          <p:cNvPr id="22" name="Rectangle 21">
            <a:extLst>
              <a:ext uri="{FF2B5EF4-FFF2-40B4-BE49-F238E27FC236}">
                <a16:creationId xmlns:a16="http://schemas.microsoft.com/office/drawing/2014/main" id="{9B0F2026-C8D8-3DE6-A58B-ACA2BDE13331}"/>
              </a:ext>
            </a:extLst>
          </p:cNvPr>
          <p:cNvSpPr/>
          <p:nvPr/>
        </p:nvSpPr>
        <p:spPr>
          <a:xfrm>
            <a:off x="5572894" y="6663777"/>
            <a:ext cx="1257391" cy="523220"/>
          </a:xfrm>
          <a:prstGeom prst="rect">
            <a:avLst/>
          </a:prstGeom>
        </p:spPr>
        <p:txBody>
          <a:bodyPr wrap="square">
            <a:spAutoFit/>
          </a:bodyPr>
          <a:lstStyle/>
          <a:p>
            <a:r>
              <a:rPr lang="fr-FR" sz="1400" dirty="0"/>
              <a:t>5 - 6 feuilles</a:t>
            </a:r>
          </a:p>
          <a:p>
            <a:r>
              <a:rPr lang="fr-FR" sz="1400" b="1" dirty="0"/>
              <a:t>BBCH 14 - 15</a:t>
            </a:r>
          </a:p>
        </p:txBody>
      </p:sp>
      <p:pic>
        <p:nvPicPr>
          <p:cNvPr id="14" name="Image 13">
            <a:extLst>
              <a:ext uri="{FF2B5EF4-FFF2-40B4-BE49-F238E27FC236}">
                <a16:creationId xmlns:a16="http://schemas.microsoft.com/office/drawing/2014/main" id="{4974196C-E48B-C440-6DE0-22A3A179C9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6090" y="6422863"/>
            <a:ext cx="1461497" cy="1727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Image 18">
            <a:extLst>
              <a:ext uri="{FF2B5EF4-FFF2-40B4-BE49-F238E27FC236}">
                <a16:creationId xmlns:a16="http://schemas.microsoft.com/office/drawing/2014/main" id="{DB92FD28-6C54-813C-6590-87B24BB7E2E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7031" t="31865" r="35167" b="25558"/>
          <a:stretch/>
        </p:blipFill>
        <p:spPr>
          <a:xfrm rot="5400000">
            <a:off x="1343151" y="6561067"/>
            <a:ext cx="1780174" cy="1503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718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208D8-8A65-DD9C-5078-BCC05311FF81}"/>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129CAFB9-7736-61CC-785B-287B14BA1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3646"/>
            <a:ext cx="6858000" cy="952354"/>
          </a:xfrm>
          <a:prstGeom prst="rect">
            <a:avLst/>
          </a:prstGeom>
        </p:spPr>
      </p:pic>
      <p:sp>
        <p:nvSpPr>
          <p:cNvPr id="15" name="Rectangle 14">
            <a:extLst>
              <a:ext uri="{FF2B5EF4-FFF2-40B4-BE49-F238E27FC236}">
                <a16:creationId xmlns:a16="http://schemas.microsoft.com/office/drawing/2014/main" id="{650CEE1D-7219-F040-8A41-81EC518DD76A}"/>
              </a:ext>
            </a:extLst>
          </p:cNvPr>
          <p:cNvSpPr/>
          <p:nvPr/>
        </p:nvSpPr>
        <p:spPr>
          <a:xfrm flipH="1">
            <a:off x="6585953" y="-431800"/>
            <a:ext cx="125968" cy="9385445"/>
          </a:xfrm>
          <a:prstGeom prst="rect">
            <a:avLst/>
          </a:prstGeom>
          <a:solidFill>
            <a:srgbClr val="C39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0CE1D8-7173-A55F-E757-E25B5B55A3B1}"/>
              </a:ext>
            </a:extLst>
          </p:cNvPr>
          <p:cNvSpPr/>
          <p:nvPr/>
        </p:nvSpPr>
        <p:spPr>
          <a:xfrm>
            <a:off x="544512" y="310634"/>
            <a:ext cx="1173719" cy="369332"/>
          </a:xfrm>
          <a:prstGeom prst="rect">
            <a:avLst/>
          </a:prstGeom>
          <a:solidFill>
            <a:srgbClr val="C39D73"/>
          </a:solidFill>
        </p:spPr>
        <p:txBody>
          <a:bodyPr wrap="none">
            <a:spAutoFit/>
          </a:bodyPr>
          <a:lstStyle/>
          <a:p>
            <a:r>
              <a:rPr lang="fr-FR" b="1" dirty="0">
                <a:solidFill>
                  <a:schemeClr val="bg1"/>
                </a:solidFill>
              </a:rPr>
              <a:t>#MILDIOU</a:t>
            </a:r>
          </a:p>
        </p:txBody>
      </p:sp>
      <p:sp>
        <p:nvSpPr>
          <p:cNvPr id="6" name="Rectangle 5">
            <a:extLst>
              <a:ext uri="{FF2B5EF4-FFF2-40B4-BE49-F238E27FC236}">
                <a16:creationId xmlns:a16="http://schemas.microsoft.com/office/drawing/2014/main" id="{90A0A65E-989D-33CF-9B9C-E29929B08829}"/>
              </a:ext>
            </a:extLst>
          </p:cNvPr>
          <p:cNvSpPr/>
          <p:nvPr/>
        </p:nvSpPr>
        <p:spPr>
          <a:xfrm>
            <a:off x="247604" y="888333"/>
            <a:ext cx="6173174" cy="29959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D43EE5FC-7AD9-59AB-E338-71DB55CD3CD7}"/>
              </a:ext>
            </a:extLst>
          </p:cNvPr>
          <p:cNvSpPr/>
          <p:nvPr/>
        </p:nvSpPr>
        <p:spPr>
          <a:xfrm>
            <a:off x="314352" y="931556"/>
            <a:ext cx="4390998" cy="1622495"/>
          </a:xfrm>
          <a:prstGeom prst="rect">
            <a:avLst/>
          </a:prstGeom>
        </p:spPr>
        <p:txBody>
          <a:bodyPr wrap="square">
            <a:spAutoFit/>
          </a:bodyPr>
          <a:lstStyle/>
          <a:p>
            <a:pPr algn="just"/>
            <a:r>
              <a:rPr lang="fr-FR" sz="1200" b="1" dirty="0"/>
              <a:t>Les premiers foyers primaires ont été découverts le 30 Avril. </a:t>
            </a:r>
          </a:p>
          <a:p>
            <a:pPr algn="just"/>
            <a:r>
              <a:rPr lang="fr-FR" sz="1200" dirty="0"/>
              <a:t>Il s'agit principalement de tâches éparses dans les secteurs Sud Epernay et Vallée de la Marne. Le secteur Sud de Sézanne est plus concerné avec des parcelles avec plusieurs tâches sur la même feuille.</a:t>
            </a:r>
          </a:p>
          <a:p>
            <a:pPr algn="just"/>
            <a:r>
              <a:rPr lang="fr-FR" sz="1200" dirty="0"/>
              <a:t>Ces symptômes sont issus des pluies entre le 8 et 10 avril.</a:t>
            </a:r>
          </a:p>
          <a:p>
            <a:pPr lvl="0" algn="just">
              <a:lnSpc>
                <a:spcPts val="1700"/>
              </a:lnSpc>
              <a:buClrTx/>
              <a:buSzTx/>
              <a:buNone/>
              <a:tabLst>
                <a:tab pos="723900" algn="l"/>
              </a:tabLst>
            </a:pPr>
            <a:endParaRPr lang="fr-FR" sz="1200" dirty="0">
              <a:ea typeface="Calibri" panose="020F0502020204030204" pitchFamily="34" charset="0"/>
              <a:cs typeface="Times New Roman" panose="02020603050405020304" pitchFamily="18" charset="0"/>
            </a:endParaRPr>
          </a:p>
          <a:p>
            <a:pPr lvl="0" algn="just">
              <a:lnSpc>
                <a:spcPts val="1700"/>
              </a:lnSpc>
              <a:buClrTx/>
              <a:buSzTx/>
              <a:buNone/>
              <a:tabLst>
                <a:tab pos="723900" algn="l"/>
              </a:tabLst>
            </a:pPr>
            <a:r>
              <a:rPr lang="fr-FR" sz="1200" dirty="0">
                <a:ea typeface="Calibri" panose="020F0502020204030204" pitchFamily="34" charset="0"/>
                <a:cs typeface="Times New Roman" panose="02020603050405020304" pitchFamily="18" charset="0"/>
              </a:rPr>
              <a:t>Attention, plusieurs cycles d’incubations sont en cours suite aux</a:t>
            </a:r>
          </a:p>
        </p:txBody>
      </p:sp>
      <p:sp>
        <p:nvSpPr>
          <p:cNvPr id="8" name="ZoneTexte 7">
            <a:extLst>
              <a:ext uri="{FF2B5EF4-FFF2-40B4-BE49-F238E27FC236}">
                <a16:creationId xmlns:a16="http://schemas.microsoft.com/office/drawing/2014/main" id="{625C5C7B-8C59-F80B-33BB-E0BBE1C4C7C6}"/>
              </a:ext>
            </a:extLst>
          </p:cNvPr>
          <p:cNvSpPr txBox="1"/>
          <p:nvPr/>
        </p:nvSpPr>
        <p:spPr>
          <a:xfrm>
            <a:off x="298998" y="6427497"/>
            <a:ext cx="2210941" cy="2677656"/>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rPr>
              <a:t>Une qualité de pulvérisation optimale est importante pour une meilleure répartition des fongicides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i="0" u="none" strike="noStrike" kern="1200" cap="none" spc="0" normalizeH="0" baseline="0" noProof="0" dirty="0">
                <a:ln>
                  <a:noFill/>
                </a:ln>
                <a:solidFill>
                  <a:prstClr val="black"/>
                </a:solidFill>
                <a:effectLst/>
                <a:uLnTx/>
                <a:uFillTx/>
                <a:latin typeface="Calibri" panose="020F0502020204030204"/>
                <a:ea typeface="+mn-ea"/>
                <a:cs typeface="+mn-cs"/>
              </a:rPr>
              <a:t>A ce stade de la campagne, et dans le contexte actuel de risque mildiou important, il est déconseillé d'utiliser des substances actives concernées par une résistance généralisée et fortement implantée, non associées à un partenaire suffisamment efficace tel qu'un contact multisite.</a:t>
            </a:r>
          </a:p>
        </p:txBody>
      </p:sp>
      <p:sp>
        <p:nvSpPr>
          <p:cNvPr id="11" name="Rectangle 10">
            <a:extLst>
              <a:ext uri="{FF2B5EF4-FFF2-40B4-BE49-F238E27FC236}">
                <a16:creationId xmlns:a16="http://schemas.microsoft.com/office/drawing/2014/main" id="{508663B2-956B-56FD-E4F8-2915792A0691}"/>
              </a:ext>
            </a:extLst>
          </p:cNvPr>
          <p:cNvSpPr/>
          <p:nvPr/>
        </p:nvSpPr>
        <p:spPr>
          <a:xfrm>
            <a:off x="1186413" y="4215742"/>
            <a:ext cx="5041534" cy="1202137"/>
          </a:xfrm>
          <a:prstGeom prst="rect">
            <a:avLst/>
          </a:prstGeom>
          <a:solidFill>
            <a:srgbClr val="3DA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44F2CE7-0FDB-CB95-1B38-E3282559C71C}"/>
              </a:ext>
            </a:extLst>
          </p:cNvPr>
          <p:cNvSpPr txBox="1"/>
          <p:nvPr/>
        </p:nvSpPr>
        <p:spPr>
          <a:xfrm>
            <a:off x="1257583" y="4260922"/>
            <a:ext cx="4970364" cy="1176219"/>
          </a:xfrm>
          <a:prstGeom prst="rect">
            <a:avLst/>
          </a:prstGeom>
          <a:noFill/>
        </p:spPr>
        <p:txBody>
          <a:bodyPr wrap="square">
            <a:spAutoFit/>
          </a:bodyPr>
          <a:lstStyle/>
          <a:p>
            <a:pPr>
              <a:lnSpc>
                <a:spcPct val="107000"/>
              </a:lnSpc>
              <a:spcAft>
                <a:spcPts val="800"/>
              </a:spcAft>
            </a:pPr>
            <a:r>
              <a:rPr lang="fr-FR"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Renouvelez l’intervention selon la pousse végétative depuis votre dernière application (maxi 2 feuilles) et selon le cumul de pluie (Cf les capacités au lessivage des spécialités utilisées).</a:t>
            </a:r>
          </a:p>
          <a:p>
            <a:pPr>
              <a:lnSpc>
                <a:spcPct val="107000"/>
              </a:lnSpc>
              <a:spcAft>
                <a:spcPts val="800"/>
              </a:spcAft>
            </a:pPr>
            <a:r>
              <a:rPr lang="fr-FR"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Si ce n’est déjà fait, réalisez votre première intervention dès que possible.</a:t>
            </a:r>
          </a:p>
        </p:txBody>
      </p:sp>
      <p:pic>
        <p:nvPicPr>
          <p:cNvPr id="1028" name="Picture 4" descr="Danger Sign Vector Icon Attention Caution Illustration Business Concept  Simple Flat Pictogram On White Background Stock Illustration - Download  Image Now - iStock">
            <a:extLst>
              <a:ext uri="{FF2B5EF4-FFF2-40B4-BE49-F238E27FC236}">
                <a16:creationId xmlns:a16="http://schemas.microsoft.com/office/drawing/2014/main" id="{F2360B0B-D0D6-6546-A6BD-1B7EA3C55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85" y="4015297"/>
            <a:ext cx="1071563" cy="1071563"/>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CFD9A685-6198-1F2F-ACB7-F5D187EB1782}"/>
              </a:ext>
            </a:extLst>
          </p:cNvPr>
          <p:cNvSpPr txBox="1"/>
          <p:nvPr/>
        </p:nvSpPr>
        <p:spPr>
          <a:xfrm>
            <a:off x="311717" y="2951145"/>
            <a:ext cx="5981673" cy="830997"/>
          </a:xfrm>
          <a:prstGeom prst="rect">
            <a:avLst/>
          </a:prstGeom>
          <a:noFill/>
        </p:spPr>
        <p:txBody>
          <a:bodyPr wrap="square">
            <a:spAutoFit/>
          </a:bodyPr>
          <a:lstStyle/>
          <a:p>
            <a:r>
              <a:rPr lang="fr-FR" sz="1200" b="1" dirty="0">
                <a:solidFill>
                  <a:srgbClr val="3DAE2B"/>
                </a:solidFill>
              </a:rPr>
              <a:t>Recherchez les foyers primaires ! </a:t>
            </a:r>
          </a:p>
          <a:p>
            <a:r>
              <a:rPr lang="fr-FR" sz="1200" dirty="0"/>
              <a:t>La météo prévue les 7 prochains jours s’annonce plus clémente mais la vigilance reste de mise car l’humidité ambiante est propice au repiquage. Une dégradation pluvieuse est possible pour la semaine prochaine.</a:t>
            </a:r>
            <a:endParaRPr lang="fr-FR" sz="1200" b="1" dirty="0">
              <a:solidFill>
                <a:srgbClr val="3DAE2B"/>
              </a:solidFill>
            </a:endParaRPr>
          </a:p>
        </p:txBody>
      </p:sp>
      <p:pic>
        <p:nvPicPr>
          <p:cNvPr id="18" name="Image 17" descr="Une image contenant Pathologie végétale, plante, arbre, automne&#10;&#10;Description générée automatiquement">
            <a:extLst>
              <a:ext uri="{FF2B5EF4-FFF2-40B4-BE49-F238E27FC236}">
                <a16:creationId xmlns:a16="http://schemas.microsoft.com/office/drawing/2014/main" id="{A6AF1611-A9ED-A31D-296A-3B61CF768F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692996" y="835480"/>
            <a:ext cx="1832031" cy="1374023"/>
          </a:xfrm>
          <a:prstGeom prst="rect">
            <a:avLst/>
          </a:prstGeom>
        </p:spPr>
      </p:pic>
      <p:sp>
        <p:nvSpPr>
          <p:cNvPr id="19" name="Ellipse 18">
            <a:extLst>
              <a:ext uri="{FF2B5EF4-FFF2-40B4-BE49-F238E27FC236}">
                <a16:creationId xmlns:a16="http://schemas.microsoft.com/office/drawing/2014/main" id="{A2A1E5C6-38DD-83C4-5B2B-16EE9D597CFC}"/>
              </a:ext>
            </a:extLst>
          </p:cNvPr>
          <p:cNvSpPr/>
          <p:nvPr/>
        </p:nvSpPr>
        <p:spPr>
          <a:xfrm>
            <a:off x="5254333" y="1647038"/>
            <a:ext cx="449227" cy="49851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900FB0DF-0C82-C3C6-4AED-D8887B0CAF85}"/>
              </a:ext>
            </a:extLst>
          </p:cNvPr>
          <p:cNvSpPr txBox="1"/>
          <p:nvPr/>
        </p:nvSpPr>
        <p:spPr>
          <a:xfrm>
            <a:off x="311717" y="2465123"/>
            <a:ext cx="5981672" cy="461665"/>
          </a:xfrm>
          <a:prstGeom prst="rect">
            <a:avLst/>
          </a:prstGeom>
          <a:noFill/>
        </p:spPr>
        <p:txBody>
          <a:bodyPr wrap="square">
            <a:spAutoFit/>
          </a:bodyPr>
          <a:lstStyle/>
          <a:p>
            <a:r>
              <a:rPr lang="fr-FR" sz="1200" dirty="0"/>
              <a:t>différentes pluies depuis le 30 avril au 5 mai (20 à 80mm de cumul de pluie selon les secteurs)</a:t>
            </a:r>
          </a:p>
          <a:p>
            <a:r>
              <a:rPr lang="fr-FR" sz="1200" dirty="0"/>
              <a:t>&gt; Les symptômes sont prévus entre le 10 et 15 mai.</a:t>
            </a:r>
          </a:p>
        </p:txBody>
      </p:sp>
      <p:sp>
        <p:nvSpPr>
          <p:cNvPr id="21" name="ZoneTexte 20">
            <a:extLst>
              <a:ext uri="{FF2B5EF4-FFF2-40B4-BE49-F238E27FC236}">
                <a16:creationId xmlns:a16="http://schemas.microsoft.com/office/drawing/2014/main" id="{89CDA172-6504-E8DF-EC27-6602D418109B}"/>
              </a:ext>
            </a:extLst>
          </p:cNvPr>
          <p:cNvSpPr txBox="1"/>
          <p:nvPr/>
        </p:nvSpPr>
        <p:spPr>
          <a:xfrm>
            <a:off x="215300" y="3821241"/>
            <a:ext cx="5039033" cy="369332"/>
          </a:xfrm>
          <a:prstGeom prst="rect">
            <a:avLst/>
          </a:prstGeom>
          <a:noFill/>
        </p:spPr>
        <p:txBody>
          <a:bodyPr wrap="square">
            <a:spAutoFit/>
          </a:bodyPr>
          <a:lstStyle/>
          <a:p>
            <a:r>
              <a:rPr lang="fr-FR" sz="1800" b="1" dirty="0"/>
              <a:t>Le risque mildiou est très élevé, soyez vigilant.</a:t>
            </a:r>
            <a:endParaRPr lang="fr-FR" dirty="0"/>
          </a:p>
        </p:txBody>
      </p:sp>
      <p:sp>
        <p:nvSpPr>
          <p:cNvPr id="25" name="ZoneTexte 24">
            <a:extLst>
              <a:ext uri="{FF2B5EF4-FFF2-40B4-BE49-F238E27FC236}">
                <a16:creationId xmlns:a16="http://schemas.microsoft.com/office/drawing/2014/main" id="{6F024A0E-D32A-34EE-8C4F-4B551A44616C}"/>
              </a:ext>
            </a:extLst>
          </p:cNvPr>
          <p:cNvSpPr txBox="1"/>
          <p:nvPr/>
        </p:nvSpPr>
        <p:spPr>
          <a:xfrm>
            <a:off x="305434" y="5395758"/>
            <a:ext cx="5791996" cy="1015663"/>
          </a:xfrm>
          <a:prstGeom prst="rect">
            <a:avLst/>
          </a:prstGeom>
          <a:noFill/>
        </p:spPr>
        <p:txBody>
          <a:bodyPr wrap="square">
            <a:spAutoFit/>
          </a:bodyPr>
          <a:lstStyle/>
          <a:p>
            <a:r>
              <a:rPr lang="fr-FR" sz="1200" u="sng" dirty="0"/>
              <a:t>Mettez en œuvre les mesures prophylactiques</a:t>
            </a:r>
          </a:p>
          <a:p>
            <a:r>
              <a:rPr lang="fr-FR" sz="1200" dirty="0"/>
              <a:t>• maintenez le couvert végétal ras</a:t>
            </a:r>
          </a:p>
          <a:p>
            <a:r>
              <a:rPr lang="fr-FR" sz="1200" dirty="0"/>
              <a:t>• limitez au maximum le travail du sol afin de restreindre la remontée d’humidité dans la souche</a:t>
            </a:r>
          </a:p>
          <a:p>
            <a:r>
              <a:rPr lang="fr-FR" sz="1200" dirty="0"/>
              <a:t>• Effectuez un ébourgeonnage et un relevage soigné</a:t>
            </a:r>
          </a:p>
        </p:txBody>
      </p:sp>
      <p:pic>
        <p:nvPicPr>
          <p:cNvPr id="26" name="Image 25">
            <a:extLst>
              <a:ext uri="{FF2B5EF4-FFF2-40B4-BE49-F238E27FC236}">
                <a16:creationId xmlns:a16="http://schemas.microsoft.com/office/drawing/2014/main" id="{B05B0E63-3C9F-EE3E-FC17-108896B63A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8062" y="6648772"/>
            <a:ext cx="2072715" cy="1584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Image 26">
            <a:extLst>
              <a:ext uri="{FF2B5EF4-FFF2-40B4-BE49-F238E27FC236}">
                <a16:creationId xmlns:a16="http://schemas.microsoft.com/office/drawing/2014/main" id="{AF812B6D-7103-1351-717C-963DC94E6C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6586" y="6648773"/>
            <a:ext cx="1687200" cy="1584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Ellipse 27">
            <a:extLst>
              <a:ext uri="{FF2B5EF4-FFF2-40B4-BE49-F238E27FC236}">
                <a16:creationId xmlns:a16="http://schemas.microsoft.com/office/drawing/2014/main" id="{C1EAC9C6-FDAA-96E3-5A88-37A954891B6C}"/>
              </a:ext>
            </a:extLst>
          </p:cNvPr>
          <p:cNvSpPr/>
          <p:nvPr/>
        </p:nvSpPr>
        <p:spPr>
          <a:xfrm>
            <a:off x="5267557" y="6792290"/>
            <a:ext cx="969791" cy="7966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Ellipse 28">
            <a:extLst>
              <a:ext uri="{FF2B5EF4-FFF2-40B4-BE49-F238E27FC236}">
                <a16:creationId xmlns:a16="http://schemas.microsoft.com/office/drawing/2014/main" id="{5E3B6EB2-84A1-1B21-EECD-9A14A02D8A4B}"/>
              </a:ext>
            </a:extLst>
          </p:cNvPr>
          <p:cNvSpPr/>
          <p:nvPr/>
        </p:nvSpPr>
        <p:spPr>
          <a:xfrm>
            <a:off x="2659655" y="6792290"/>
            <a:ext cx="793898" cy="7966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Ellipse 30">
            <a:extLst>
              <a:ext uri="{FF2B5EF4-FFF2-40B4-BE49-F238E27FC236}">
                <a16:creationId xmlns:a16="http://schemas.microsoft.com/office/drawing/2014/main" id="{56FAD41A-0481-54FF-68E7-AD7B093EC5FA}"/>
              </a:ext>
            </a:extLst>
          </p:cNvPr>
          <p:cNvSpPr/>
          <p:nvPr/>
        </p:nvSpPr>
        <p:spPr>
          <a:xfrm>
            <a:off x="3789281" y="7169346"/>
            <a:ext cx="418214" cy="40758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ZoneTexte 31">
            <a:extLst>
              <a:ext uri="{FF2B5EF4-FFF2-40B4-BE49-F238E27FC236}">
                <a16:creationId xmlns:a16="http://schemas.microsoft.com/office/drawing/2014/main" id="{0439A5B4-3BE9-CFE9-06B1-61C89E5AE4C7}"/>
              </a:ext>
            </a:extLst>
          </p:cNvPr>
          <p:cNvSpPr txBox="1"/>
          <p:nvPr/>
        </p:nvSpPr>
        <p:spPr>
          <a:xfrm>
            <a:off x="2576586" y="8357440"/>
            <a:ext cx="1755871" cy="430887"/>
          </a:xfrm>
          <a:prstGeom prst="rect">
            <a:avLst/>
          </a:prstGeom>
          <a:noFill/>
        </p:spPr>
        <p:txBody>
          <a:bodyPr wrap="square" rtlCol="0">
            <a:spAutoFit/>
          </a:bodyPr>
          <a:lstStyle/>
          <a:p>
            <a:pPr algn="ctr"/>
            <a:r>
              <a:rPr lang="fr-FR" sz="1100" i="1" dirty="0"/>
              <a:t>Fructification sur feuille </a:t>
            </a:r>
          </a:p>
          <a:p>
            <a:pPr algn="ctr"/>
            <a:r>
              <a:rPr lang="fr-FR" sz="1100" i="1" dirty="0"/>
              <a:t>(face inférieure)</a:t>
            </a:r>
          </a:p>
        </p:txBody>
      </p:sp>
      <p:sp>
        <p:nvSpPr>
          <p:cNvPr id="33" name="Rectangle 32">
            <a:extLst>
              <a:ext uri="{FF2B5EF4-FFF2-40B4-BE49-F238E27FC236}">
                <a16:creationId xmlns:a16="http://schemas.microsoft.com/office/drawing/2014/main" id="{A8326374-223E-C390-875C-8136903F4D1F}"/>
              </a:ext>
            </a:extLst>
          </p:cNvPr>
          <p:cNvSpPr/>
          <p:nvPr/>
        </p:nvSpPr>
        <p:spPr>
          <a:xfrm>
            <a:off x="4348062" y="8322816"/>
            <a:ext cx="2072716" cy="461665"/>
          </a:xfrm>
          <a:prstGeom prst="rect">
            <a:avLst/>
          </a:prstGeom>
        </p:spPr>
        <p:txBody>
          <a:bodyPr wrap="square">
            <a:spAutoFit/>
          </a:bodyPr>
          <a:lstStyle/>
          <a:p>
            <a:pPr algn="ctr"/>
            <a:r>
              <a:rPr lang="fr-FR" sz="1200" i="1" dirty="0"/>
              <a:t>Fructification sur inflorescence</a:t>
            </a:r>
          </a:p>
          <a:p>
            <a:pPr algn="ctr"/>
            <a:r>
              <a:rPr lang="fr-FR" sz="1200" i="1" dirty="0"/>
              <a:t>Rot Gris</a:t>
            </a:r>
            <a:endParaRPr lang="fr-FR" sz="1200" dirty="0"/>
          </a:p>
        </p:txBody>
      </p:sp>
    </p:spTree>
    <p:extLst>
      <p:ext uri="{BB962C8B-B14F-4D97-AF65-F5344CB8AC3E}">
        <p14:creationId xmlns:p14="http://schemas.microsoft.com/office/powerpoint/2010/main" val="330789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208D8-8A65-DD9C-5078-BCC05311FF81}"/>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129CAFB9-7736-61CC-785B-287B14BA1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3646"/>
            <a:ext cx="6858000" cy="952354"/>
          </a:xfrm>
          <a:prstGeom prst="rect">
            <a:avLst/>
          </a:prstGeom>
        </p:spPr>
      </p:pic>
      <p:sp>
        <p:nvSpPr>
          <p:cNvPr id="15" name="Rectangle 14">
            <a:extLst>
              <a:ext uri="{FF2B5EF4-FFF2-40B4-BE49-F238E27FC236}">
                <a16:creationId xmlns:a16="http://schemas.microsoft.com/office/drawing/2014/main" id="{650CEE1D-7219-F040-8A41-81EC518DD76A}"/>
              </a:ext>
            </a:extLst>
          </p:cNvPr>
          <p:cNvSpPr/>
          <p:nvPr/>
        </p:nvSpPr>
        <p:spPr>
          <a:xfrm flipH="1">
            <a:off x="6585953" y="-431800"/>
            <a:ext cx="125968" cy="9385445"/>
          </a:xfrm>
          <a:prstGeom prst="rect">
            <a:avLst/>
          </a:prstGeom>
          <a:solidFill>
            <a:srgbClr val="C39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0CE1D8-7173-A55F-E757-E25B5B55A3B1}"/>
              </a:ext>
            </a:extLst>
          </p:cNvPr>
          <p:cNvSpPr/>
          <p:nvPr/>
        </p:nvSpPr>
        <p:spPr>
          <a:xfrm>
            <a:off x="544512" y="310634"/>
            <a:ext cx="1173719" cy="369332"/>
          </a:xfrm>
          <a:prstGeom prst="rect">
            <a:avLst/>
          </a:prstGeom>
          <a:solidFill>
            <a:srgbClr val="C39D73"/>
          </a:solidFill>
        </p:spPr>
        <p:txBody>
          <a:bodyPr wrap="none">
            <a:spAutoFit/>
          </a:bodyPr>
          <a:lstStyle/>
          <a:p>
            <a:r>
              <a:rPr lang="fr-FR" b="1" dirty="0">
                <a:solidFill>
                  <a:schemeClr val="bg1"/>
                </a:solidFill>
              </a:rPr>
              <a:t>#MILDIOU</a:t>
            </a:r>
          </a:p>
        </p:txBody>
      </p:sp>
      <p:pic>
        <p:nvPicPr>
          <p:cNvPr id="3" name="Image 2">
            <a:extLst>
              <a:ext uri="{FF2B5EF4-FFF2-40B4-BE49-F238E27FC236}">
                <a16:creationId xmlns:a16="http://schemas.microsoft.com/office/drawing/2014/main" id="{8FAA833A-C717-F8E0-8BC9-DC14E963E90B}"/>
              </a:ext>
            </a:extLst>
          </p:cNvPr>
          <p:cNvPicPr>
            <a:picLocks noChangeAspect="1"/>
          </p:cNvPicPr>
          <p:nvPr/>
        </p:nvPicPr>
        <p:blipFill>
          <a:blip r:embed="rId4"/>
          <a:stretch>
            <a:fillRect/>
          </a:stretch>
        </p:blipFill>
        <p:spPr>
          <a:xfrm>
            <a:off x="0" y="1078697"/>
            <a:ext cx="6585953" cy="3055991"/>
          </a:xfrm>
          <a:prstGeom prst="rect">
            <a:avLst/>
          </a:prstGeom>
        </p:spPr>
      </p:pic>
      <p:pic>
        <p:nvPicPr>
          <p:cNvPr id="5" name="Image 4">
            <a:extLst>
              <a:ext uri="{FF2B5EF4-FFF2-40B4-BE49-F238E27FC236}">
                <a16:creationId xmlns:a16="http://schemas.microsoft.com/office/drawing/2014/main" id="{9291FD1B-3D0D-B5C3-E562-4D072E16CE79}"/>
              </a:ext>
            </a:extLst>
          </p:cNvPr>
          <p:cNvPicPr>
            <a:picLocks noChangeAspect="1"/>
          </p:cNvPicPr>
          <p:nvPr/>
        </p:nvPicPr>
        <p:blipFill>
          <a:blip r:embed="rId5"/>
          <a:stretch>
            <a:fillRect/>
          </a:stretch>
        </p:blipFill>
        <p:spPr>
          <a:xfrm>
            <a:off x="0" y="4357420"/>
            <a:ext cx="5467350" cy="3896997"/>
          </a:xfrm>
          <a:prstGeom prst="rect">
            <a:avLst/>
          </a:prstGeom>
        </p:spPr>
      </p:pic>
    </p:spTree>
    <p:extLst>
      <p:ext uri="{BB962C8B-B14F-4D97-AF65-F5344CB8AC3E}">
        <p14:creationId xmlns:p14="http://schemas.microsoft.com/office/powerpoint/2010/main" val="279143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208D8-8A65-DD9C-5078-BCC05311FF81}"/>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129CAFB9-7736-61CC-785B-287B14BA1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3646"/>
            <a:ext cx="6858000" cy="952354"/>
          </a:xfrm>
          <a:prstGeom prst="rect">
            <a:avLst/>
          </a:prstGeom>
        </p:spPr>
      </p:pic>
      <p:sp>
        <p:nvSpPr>
          <p:cNvPr id="15" name="Rectangle 14">
            <a:extLst>
              <a:ext uri="{FF2B5EF4-FFF2-40B4-BE49-F238E27FC236}">
                <a16:creationId xmlns:a16="http://schemas.microsoft.com/office/drawing/2014/main" id="{650CEE1D-7219-F040-8A41-81EC518DD76A}"/>
              </a:ext>
            </a:extLst>
          </p:cNvPr>
          <p:cNvSpPr/>
          <p:nvPr/>
        </p:nvSpPr>
        <p:spPr>
          <a:xfrm flipH="1">
            <a:off x="6585953" y="-431800"/>
            <a:ext cx="145770" cy="10575260"/>
          </a:xfrm>
          <a:prstGeom prst="rect">
            <a:avLst/>
          </a:prstGeom>
          <a:solidFill>
            <a:srgbClr val="E94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0CE1D8-7173-A55F-E757-E25B5B55A3B1}"/>
              </a:ext>
            </a:extLst>
          </p:cNvPr>
          <p:cNvSpPr/>
          <p:nvPr/>
        </p:nvSpPr>
        <p:spPr>
          <a:xfrm>
            <a:off x="544512" y="310634"/>
            <a:ext cx="1075936" cy="369332"/>
          </a:xfrm>
          <a:prstGeom prst="rect">
            <a:avLst/>
          </a:prstGeom>
          <a:solidFill>
            <a:srgbClr val="E94E1B"/>
          </a:solidFill>
        </p:spPr>
        <p:txBody>
          <a:bodyPr wrap="none">
            <a:spAutoFit/>
          </a:bodyPr>
          <a:lstStyle/>
          <a:p>
            <a:r>
              <a:rPr lang="fr-FR" b="1" dirty="0">
                <a:solidFill>
                  <a:schemeClr val="bg1"/>
                </a:solidFill>
              </a:rPr>
              <a:t>#OIDÏUM</a:t>
            </a:r>
          </a:p>
        </p:txBody>
      </p:sp>
      <p:sp>
        <p:nvSpPr>
          <p:cNvPr id="6" name="Rectangle 5">
            <a:extLst>
              <a:ext uri="{FF2B5EF4-FFF2-40B4-BE49-F238E27FC236}">
                <a16:creationId xmlns:a16="http://schemas.microsoft.com/office/drawing/2014/main" id="{C7E5BE0F-9BDD-165D-6D64-5C800543E98B}"/>
              </a:ext>
            </a:extLst>
          </p:cNvPr>
          <p:cNvSpPr/>
          <p:nvPr/>
        </p:nvSpPr>
        <p:spPr>
          <a:xfrm>
            <a:off x="247604" y="888332"/>
            <a:ext cx="6173174" cy="8759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4946C657-141F-0585-CADE-FAC5D159C545}"/>
              </a:ext>
            </a:extLst>
          </p:cNvPr>
          <p:cNvSpPr/>
          <p:nvPr/>
        </p:nvSpPr>
        <p:spPr>
          <a:xfrm>
            <a:off x="314352" y="931556"/>
            <a:ext cx="6076250" cy="514500"/>
          </a:xfrm>
          <a:prstGeom prst="rect">
            <a:avLst/>
          </a:prstGeom>
        </p:spPr>
        <p:txBody>
          <a:bodyPr wrap="square">
            <a:spAutoFit/>
          </a:bodyPr>
          <a:lstStyle/>
          <a:p>
            <a:pPr lvl="0" algn="just">
              <a:lnSpc>
                <a:spcPts val="1700"/>
              </a:lnSpc>
              <a:buClrTx/>
              <a:buSzTx/>
              <a:buNone/>
              <a:tabLst>
                <a:tab pos="723900" algn="l"/>
              </a:tabLst>
            </a:pPr>
            <a:r>
              <a:rPr lang="fr-FR" sz="1400" b="1" dirty="0">
                <a:solidFill>
                  <a:srgbClr val="FF0000"/>
                </a:solidFill>
                <a:ea typeface="Calibri" panose="020F0502020204030204" pitchFamily="34" charset="0"/>
                <a:cs typeface="Times New Roman" panose="02020603050405020304" pitchFamily="18" charset="0"/>
              </a:rPr>
              <a:t>PREMIÈRE TÂCHE ISOLÉE</a:t>
            </a:r>
          </a:p>
          <a:p>
            <a:pPr lvl="0" algn="just">
              <a:lnSpc>
                <a:spcPts val="1700"/>
              </a:lnSpc>
              <a:buClrTx/>
              <a:buSzTx/>
              <a:buNone/>
              <a:tabLst>
                <a:tab pos="723900" algn="l"/>
              </a:tabLst>
            </a:pPr>
            <a:endParaRPr lang="fr-FR" sz="1200" dirty="0">
              <a:ea typeface="Calibri" panose="020F0502020204030204" pitchFamily="34" charset="0"/>
              <a:cs typeface="Times New Roman" panose="02020603050405020304" pitchFamily="18" charset="0"/>
            </a:endParaRPr>
          </a:p>
        </p:txBody>
      </p:sp>
      <p:sp>
        <p:nvSpPr>
          <p:cNvPr id="12" name="ZoneTexte 11">
            <a:extLst>
              <a:ext uri="{FF2B5EF4-FFF2-40B4-BE49-F238E27FC236}">
                <a16:creationId xmlns:a16="http://schemas.microsoft.com/office/drawing/2014/main" id="{6536C85C-E625-5C15-35D4-273CB44AC2CA}"/>
              </a:ext>
            </a:extLst>
          </p:cNvPr>
          <p:cNvSpPr txBox="1"/>
          <p:nvPr/>
        </p:nvSpPr>
        <p:spPr>
          <a:xfrm>
            <a:off x="314352" y="1188806"/>
            <a:ext cx="6001388" cy="461665"/>
          </a:xfrm>
          <a:prstGeom prst="rect">
            <a:avLst/>
          </a:prstGeom>
          <a:noFill/>
        </p:spPr>
        <p:txBody>
          <a:bodyPr wrap="square" rtlCol="0">
            <a:spAutoFit/>
          </a:bodyPr>
          <a:lstStyle/>
          <a:p>
            <a:pPr algn="just"/>
            <a:r>
              <a:rPr lang="fr-FR" sz="12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Une première tache isolée a été observé le 3 mai dans une parcelle précoce de chardonnay à historique.</a:t>
            </a:r>
          </a:p>
        </p:txBody>
      </p:sp>
      <p:sp>
        <p:nvSpPr>
          <p:cNvPr id="3" name="Rectangle 2">
            <a:extLst>
              <a:ext uri="{FF2B5EF4-FFF2-40B4-BE49-F238E27FC236}">
                <a16:creationId xmlns:a16="http://schemas.microsoft.com/office/drawing/2014/main" id="{FDFA68CC-BC89-CFED-9754-4B202F2D13E6}"/>
              </a:ext>
            </a:extLst>
          </p:cNvPr>
          <p:cNvSpPr/>
          <p:nvPr/>
        </p:nvSpPr>
        <p:spPr>
          <a:xfrm>
            <a:off x="314352" y="1877322"/>
            <a:ext cx="4484812" cy="2383601"/>
          </a:xfrm>
          <a:prstGeom prst="rect">
            <a:avLst/>
          </a:prstGeom>
        </p:spPr>
        <p:txBody>
          <a:bodyPr wrap="square">
            <a:spAutoFit/>
          </a:bodyPr>
          <a:lstStyle/>
          <a:p>
            <a:pPr lvl="0" algn="just">
              <a:lnSpc>
                <a:spcPts val="1800"/>
              </a:lnSpc>
              <a:buClrTx/>
              <a:buSzTx/>
              <a:buNone/>
            </a:pPr>
            <a:r>
              <a:rPr lang="fr-FR"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RAPPEL &gt; STRATÉGIE GÉNÉRALE</a:t>
            </a:r>
          </a:p>
          <a:p>
            <a:pPr lvl="0" algn="just">
              <a:lnSpc>
                <a:spcPts val="1800"/>
              </a:lnSpc>
              <a:buClrTx/>
              <a:buSzTx/>
              <a:buNone/>
            </a:pPr>
            <a:r>
              <a:rPr lang="fr-FR" sz="12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Début de la protection </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L="171450" lvl="0" indent="-171450" algn="just">
              <a:lnSpc>
                <a:spcPts val="1800"/>
              </a:lnSpc>
              <a:buClrTx/>
              <a:buSzTx/>
              <a:buFontTx/>
              <a:buChar char="-"/>
            </a:pPr>
            <a:endParaRPr lang="fr-FR"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ts val="1800"/>
              </a:lnSpc>
              <a:buFontTx/>
              <a:buChar char="-"/>
            </a:pPr>
            <a:r>
              <a:rPr lang="fr-FR"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Stade 2-3 feuilles étalées, </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dans les </a:t>
            </a:r>
            <a:r>
              <a:rPr lang="fr-FR"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parcelles avec symptômes importants les années antérieures.</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Des cléistothèces (forme de conservation) peuvent être présent sur le bois.</a:t>
            </a:r>
            <a:endParaRPr lang="fr-FR"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ts val="1800"/>
              </a:lnSpc>
              <a:buClrTx/>
              <a:buSzTx/>
              <a:buFontTx/>
              <a:buChar char="-"/>
            </a:pPr>
            <a:r>
              <a:rPr lang="fr-FR"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Stade 5-6 feuilles étalées</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dans les </a:t>
            </a:r>
            <a:r>
              <a:rPr lang="fr-FR"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parcelles sensibles sans dégâts</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L="171450" lvl="0" indent="-171450" algn="just">
              <a:lnSpc>
                <a:spcPts val="1800"/>
              </a:lnSpc>
              <a:buClrTx/>
              <a:buSzTx/>
              <a:buFontTx/>
              <a:buChar char="-"/>
            </a:pPr>
            <a:r>
              <a:rPr lang="fr-FR"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Stade 7-8 feuilles étalées</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pour les </a:t>
            </a:r>
            <a:r>
              <a:rPr lang="fr-FR"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parcelles non sensibles et sans historique</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Rectangle 3">
            <a:extLst>
              <a:ext uri="{FF2B5EF4-FFF2-40B4-BE49-F238E27FC236}">
                <a16:creationId xmlns:a16="http://schemas.microsoft.com/office/drawing/2014/main" id="{4CC2B17D-1CE5-C5C4-D457-AF129640D5F1}"/>
              </a:ext>
            </a:extLst>
          </p:cNvPr>
          <p:cNvSpPr/>
          <p:nvPr/>
        </p:nvSpPr>
        <p:spPr>
          <a:xfrm>
            <a:off x="359184" y="4373991"/>
            <a:ext cx="6031418" cy="3583930"/>
          </a:xfrm>
          <a:prstGeom prst="rect">
            <a:avLst/>
          </a:prstGeom>
        </p:spPr>
        <p:txBody>
          <a:bodyPr wrap="square">
            <a:spAutoFit/>
          </a:bodyPr>
          <a:lstStyle/>
          <a:p>
            <a:r>
              <a:rPr lang="fr-FR" sz="1200" dirty="0">
                <a:solidFill>
                  <a:prstClr val="black"/>
                </a:solidFill>
                <a:latin typeface="Calibri" panose="020F0502020204030204" pitchFamily="34" charset="0"/>
                <a:cs typeface="Times New Roman" panose="02020603050405020304" pitchFamily="18" charset="0"/>
              </a:rPr>
              <a:t>Les parcelles les plus précoces vont commencer à rentrer dans la période de haute sensibilité 7-8 feuilles à fermeture de la grappe)</a:t>
            </a:r>
          </a:p>
          <a:p>
            <a:r>
              <a:rPr lang="fr-FR" sz="1200" dirty="0">
                <a:solidFill>
                  <a:prstClr val="black"/>
                </a:solidFill>
                <a:latin typeface="Calibri" panose="020F0502020204030204" pitchFamily="34" charset="0"/>
                <a:cs typeface="Times New Roman" panose="02020603050405020304" pitchFamily="18" charset="0"/>
              </a:rPr>
              <a:t>Les conditions climatiques de ces prochains jours (hausse des températures) vont être favorable au développement du champignon.</a:t>
            </a:r>
          </a:p>
          <a:p>
            <a:pPr lvl="0" algn="just">
              <a:lnSpc>
                <a:spcPts val="1800"/>
              </a:lnSpc>
              <a:buClrTx/>
              <a:buSzTx/>
            </a:pPr>
            <a:endParaRPr lang="fr-FR" sz="1200" b="1" kern="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ts val="1800"/>
              </a:lnSpc>
              <a:buClrTx/>
              <a:buSzTx/>
            </a:pPr>
            <a:r>
              <a:rPr lang="fr-FR" sz="1200" b="1" kern="0" dirty="0">
                <a:solidFill>
                  <a:prstClr val="black"/>
                </a:solidFill>
                <a:latin typeface="Calibri" panose="020F0502020204030204" pitchFamily="34" charset="0"/>
                <a:ea typeface="Calibri" panose="020F0502020204030204" pitchFamily="34" charset="0"/>
                <a:cs typeface="Times New Roman" panose="02020603050405020304" pitchFamily="18" charset="0"/>
              </a:rPr>
              <a:t>Une protection sans faille doit être impérativement maintenue</a:t>
            </a:r>
          </a:p>
          <a:p>
            <a:pPr lvl="0" algn="just">
              <a:lnSpc>
                <a:spcPts val="1800"/>
              </a:lnSpc>
              <a:buClrTx/>
              <a:buSzTx/>
            </a:pPr>
            <a:r>
              <a:rPr lang="fr-FR" sz="1200" kern="0" dirty="0">
                <a:solidFill>
                  <a:prstClr val="black"/>
                </a:solidFill>
                <a:latin typeface="Calibri" panose="020F0502020204030204" pitchFamily="34" charset="0"/>
                <a:ea typeface="Calibri" panose="020F0502020204030204" pitchFamily="34" charset="0"/>
                <a:cs typeface="Times New Roman" panose="02020603050405020304" pitchFamily="18" charset="0"/>
              </a:rPr>
              <a:t>Les conditions de mise en œuvre des traitements sont particulièrement importantes. La qualité de pulvérisation, le rythme des cadences de renouvellement, le respect des doses d’homologation sont des règles à respecter pour une bonne gestion de cette maladie.</a:t>
            </a:r>
          </a:p>
          <a:p>
            <a:pPr lvl="0" algn="just">
              <a:lnSpc>
                <a:spcPts val="1800"/>
              </a:lnSpc>
              <a:buClrTx/>
              <a:buSzTx/>
            </a:pPr>
            <a:endParaRPr lang="fr-FR" sz="1200" kern="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ts val="1800"/>
              </a:lnSpc>
              <a:buClrTx/>
              <a:buSzTx/>
            </a:pPr>
            <a:r>
              <a:rPr lang="fr-FR" sz="1200" b="1" kern="0" dirty="0">
                <a:solidFill>
                  <a:prstClr val="black"/>
                </a:solidFill>
                <a:latin typeface="Calibri" panose="020F0502020204030204" pitchFamily="34" charset="0"/>
                <a:ea typeface="Calibri" panose="020F0502020204030204" pitchFamily="34" charset="0"/>
                <a:cs typeface="Times New Roman" panose="02020603050405020304" pitchFamily="18" charset="0"/>
              </a:rPr>
              <a:t>Tout comme pour le Mildiou, mettez-en œuvre les mesures prophylactiques</a:t>
            </a:r>
          </a:p>
          <a:p>
            <a:pPr lvl="0" algn="just">
              <a:lnSpc>
                <a:spcPts val="1800"/>
              </a:lnSpc>
              <a:buClrTx/>
              <a:buSzTx/>
            </a:pPr>
            <a:r>
              <a:rPr lang="fr-FR" sz="1200" kern="0" dirty="0">
                <a:solidFill>
                  <a:prstClr val="black"/>
                </a:solidFill>
                <a:latin typeface="Calibri" panose="020F0502020204030204" pitchFamily="34" charset="0"/>
                <a:ea typeface="Calibri" panose="020F0502020204030204" pitchFamily="34" charset="0"/>
                <a:cs typeface="Times New Roman" panose="02020603050405020304" pitchFamily="18" charset="0"/>
              </a:rPr>
              <a:t>• Effectuez un ébourgeonnage et un relevage soigné</a:t>
            </a:r>
          </a:p>
          <a:p>
            <a:pPr lvl="0" algn="just">
              <a:lnSpc>
                <a:spcPts val="1800"/>
              </a:lnSpc>
              <a:buClrTx/>
              <a:buSzTx/>
            </a:pPr>
            <a:endParaRPr lang="fr-FR" sz="1200" b="1" kern="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ts val="1800"/>
              </a:lnSpc>
              <a:buClrTx/>
              <a:buSzTx/>
            </a:pPr>
            <a:r>
              <a:rPr lang="fr-FR" sz="1200" b="1" kern="0" dirty="0">
                <a:solidFill>
                  <a:prstClr val="black"/>
                </a:solidFill>
                <a:latin typeface="Calibri" panose="020F0502020204030204" pitchFamily="34" charset="0"/>
                <a:ea typeface="Calibri" panose="020F0502020204030204" pitchFamily="34" charset="0"/>
                <a:cs typeface="Times New Roman" panose="02020603050405020304" pitchFamily="18" charset="0"/>
              </a:rPr>
              <a:t>Une qualité de pulvérisation optimale est importante pour une meilleure répartition des fongicides</a:t>
            </a:r>
          </a:p>
          <a:p>
            <a:pPr lvl="0" algn="just">
              <a:lnSpc>
                <a:spcPts val="1800"/>
              </a:lnSpc>
              <a:buClrTx/>
              <a:buSzTx/>
            </a:pPr>
            <a:endParaRPr lang="fr-FR" sz="1200" b="1" kern="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descr="Une image contenant plein air, Pathologie végétale, feuille, plante&#10;&#10;Description générée automatiquement">
            <a:extLst>
              <a:ext uri="{FF2B5EF4-FFF2-40B4-BE49-F238E27FC236}">
                <a16:creationId xmlns:a16="http://schemas.microsoft.com/office/drawing/2014/main" id="{82F369F7-609F-5E95-D6CA-FC1607C5FD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9164" y="2599590"/>
            <a:ext cx="1786789" cy="1340092"/>
          </a:xfrm>
          <a:prstGeom prst="rect">
            <a:avLst/>
          </a:prstGeom>
        </p:spPr>
      </p:pic>
      <p:sp>
        <p:nvSpPr>
          <p:cNvPr id="10" name="Ellipse 9">
            <a:extLst>
              <a:ext uri="{FF2B5EF4-FFF2-40B4-BE49-F238E27FC236}">
                <a16:creationId xmlns:a16="http://schemas.microsoft.com/office/drawing/2014/main" id="{55E51E8C-DF6D-78F5-23E5-6FA98E80E181}"/>
              </a:ext>
            </a:extLst>
          </p:cNvPr>
          <p:cNvSpPr/>
          <p:nvPr/>
        </p:nvSpPr>
        <p:spPr>
          <a:xfrm>
            <a:off x="5410498" y="2850868"/>
            <a:ext cx="564121" cy="68464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7478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208D8-8A65-DD9C-5078-BCC05311FF81}"/>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129CAFB9-7736-61CC-785B-287B14BA1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3646"/>
            <a:ext cx="6858000" cy="952354"/>
          </a:xfrm>
          <a:prstGeom prst="rect">
            <a:avLst/>
          </a:prstGeom>
        </p:spPr>
      </p:pic>
      <p:sp>
        <p:nvSpPr>
          <p:cNvPr id="15" name="Rectangle 14">
            <a:extLst>
              <a:ext uri="{FF2B5EF4-FFF2-40B4-BE49-F238E27FC236}">
                <a16:creationId xmlns:a16="http://schemas.microsoft.com/office/drawing/2014/main" id="{650CEE1D-7219-F040-8A41-81EC518DD76A}"/>
              </a:ext>
            </a:extLst>
          </p:cNvPr>
          <p:cNvSpPr/>
          <p:nvPr/>
        </p:nvSpPr>
        <p:spPr>
          <a:xfrm flipH="1">
            <a:off x="6585953" y="-431800"/>
            <a:ext cx="125968" cy="9385445"/>
          </a:xfrm>
          <a:prstGeom prst="rect">
            <a:avLst/>
          </a:prstGeom>
          <a:solidFill>
            <a:srgbClr val="E94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0CE1D8-7173-A55F-E757-E25B5B55A3B1}"/>
              </a:ext>
            </a:extLst>
          </p:cNvPr>
          <p:cNvSpPr/>
          <p:nvPr/>
        </p:nvSpPr>
        <p:spPr>
          <a:xfrm>
            <a:off x="544512" y="310634"/>
            <a:ext cx="1075936" cy="369332"/>
          </a:xfrm>
          <a:prstGeom prst="rect">
            <a:avLst/>
          </a:prstGeom>
          <a:solidFill>
            <a:srgbClr val="E94E1B"/>
          </a:solidFill>
        </p:spPr>
        <p:txBody>
          <a:bodyPr wrap="none">
            <a:spAutoFit/>
          </a:bodyPr>
          <a:lstStyle/>
          <a:p>
            <a:r>
              <a:rPr lang="fr-FR" b="1" dirty="0">
                <a:solidFill>
                  <a:schemeClr val="bg1"/>
                </a:solidFill>
              </a:rPr>
              <a:t>#OIDÏUM</a:t>
            </a:r>
          </a:p>
        </p:txBody>
      </p:sp>
      <p:pic>
        <p:nvPicPr>
          <p:cNvPr id="4" name="Image 3">
            <a:extLst>
              <a:ext uri="{FF2B5EF4-FFF2-40B4-BE49-F238E27FC236}">
                <a16:creationId xmlns:a16="http://schemas.microsoft.com/office/drawing/2014/main" id="{24E6FBCA-62C3-7047-B178-2C4EC2C46A64}"/>
              </a:ext>
            </a:extLst>
          </p:cNvPr>
          <p:cNvPicPr>
            <a:picLocks noChangeAspect="1"/>
          </p:cNvPicPr>
          <p:nvPr/>
        </p:nvPicPr>
        <p:blipFill>
          <a:blip r:embed="rId4"/>
          <a:stretch>
            <a:fillRect/>
          </a:stretch>
        </p:blipFill>
        <p:spPr>
          <a:xfrm>
            <a:off x="0" y="952355"/>
            <a:ext cx="6585953" cy="2613280"/>
          </a:xfrm>
          <a:prstGeom prst="rect">
            <a:avLst/>
          </a:prstGeom>
        </p:spPr>
      </p:pic>
      <p:pic>
        <p:nvPicPr>
          <p:cNvPr id="6" name="Image 5">
            <a:extLst>
              <a:ext uri="{FF2B5EF4-FFF2-40B4-BE49-F238E27FC236}">
                <a16:creationId xmlns:a16="http://schemas.microsoft.com/office/drawing/2014/main" id="{EA614170-81CF-8630-7BA6-00A87545E971}"/>
              </a:ext>
            </a:extLst>
          </p:cNvPr>
          <p:cNvPicPr>
            <a:picLocks noChangeAspect="1"/>
          </p:cNvPicPr>
          <p:nvPr/>
        </p:nvPicPr>
        <p:blipFill>
          <a:blip r:embed="rId5"/>
          <a:stretch>
            <a:fillRect/>
          </a:stretch>
        </p:blipFill>
        <p:spPr>
          <a:xfrm>
            <a:off x="0" y="3690369"/>
            <a:ext cx="6585953" cy="2507775"/>
          </a:xfrm>
          <a:prstGeom prst="rect">
            <a:avLst/>
          </a:prstGeom>
        </p:spPr>
      </p:pic>
    </p:spTree>
    <p:extLst>
      <p:ext uri="{BB962C8B-B14F-4D97-AF65-F5344CB8AC3E}">
        <p14:creationId xmlns:p14="http://schemas.microsoft.com/office/powerpoint/2010/main" val="254647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208D8-8A65-DD9C-5078-BCC05311FF81}"/>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129CAFB9-7736-61CC-785B-287B14BA1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3646"/>
            <a:ext cx="6858000" cy="952354"/>
          </a:xfrm>
          <a:prstGeom prst="rect">
            <a:avLst/>
          </a:prstGeom>
        </p:spPr>
      </p:pic>
      <p:sp>
        <p:nvSpPr>
          <p:cNvPr id="15" name="Rectangle 14">
            <a:extLst>
              <a:ext uri="{FF2B5EF4-FFF2-40B4-BE49-F238E27FC236}">
                <a16:creationId xmlns:a16="http://schemas.microsoft.com/office/drawing/2014/main" id="{650CEE1D-7219-F040-8A41-81EC518DD76A}"/>
              </a:ext>
            </a:extLst>
          </p:cNvPr>
          <p:cNvSpPr/>
          <p:nvPr/>
        </p:nvSpPr>
        <p:spPr>
          <a:xfrm flipH="1">
            <a:off x="6585953" y="-431800"/>
            <a:ext cx="145770" cy="10575260"/>
          </a:xfrm>
          <a:prstGeom prst="rect">
            <a:avLst/>
          </a:prstGeom>
          <a:solidFill>
            <a:srgbClr val="3DA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0CE1D8-7173-A55F-E757-E25B5B55A3B1}"/>
              </a:ext>
            </a:extLst>
          </p:cNvPr>
          <p:cNvSpPr/>
          <p:nvPr/>
        </p:nvSpPr>
        <p:spPr>
          <a:xfrm>
            <a:off x="544512" y="310634"/>
            <a:ext cx="1128322" cy="369332"/>
          </a:xfrm>
          <a:prstGeom prst="rect">
            <a:avLst/>
          </a:prstGeom>
          <a:solidFill>
            <a:srgbClr val="3DAE2B"/>
          </a:solidFill>
        </p:spPr>
        <p:txBody>
          <a:bodyPr wrap="none">
            <a:spAutoFit/>
          </a:bodyPr>
          <a:lstStyle/>
          <a:p>
            <a:r>
              <a:rPr lang="fr-FR" b="1" dirty="0">
                <a:solidFill>
                  <a:schemeClr val="bg1"/>
                </a:solidFill>
              </a:rPr>
              <a:t>#PYRALES</a:t>
            </a:r>
          </a:p>
        </p:txBody>
      </p:sp>
      <p:sp>
        <p:nvSpPr>
          <p:cNvPr id="6" name="Rectangle 5">
            <a:extLst>
              <a:ext uri="{FF2B5EF4-FFF2-40B4-BE49-F238E27FC236}">
                <a16:creationId xmlns:a16="http://schemas.microsoft.com/office/drawing/2014/main" id="{C7E5BE0F-9BDD-165D-6D64-5C800543E98B}"/>
              </a:ext>
            </a:extLst>
          </p:cNvPr>
          <p:cNvSpPr/>
          <p:nvPr/>
        </p:nvSpPr>
        <p:spPr>
          <a:xfrm>
            <a:off x="247604" y="888332"/>
            <a:ext cx="4571822" cy="13766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69D74E89-E9C2-1099-946F-D039D5DEE6D7}"/>
              </a:ext>
            </a:extLst>
          </p:cNvPr>
          <p:cNvSpPr/>
          <p:nvPr/>
        </p:nvSpPr>
        <p:spPr>
          <a:xfrm>
            <a:off x="487427" y="1010428"/>
            <a:ext cx="4331999" cy="1229439"/>
          </a:xfrm>
          <a:prstGeom prst="rect">
            <a:avLst/>
          </a:prstGeom>
        </p:spPr>
        <p:txBody>
          <a:bodyPr wrap="square">
            <a:spAutoFit/>
          </a:bodyPr>
          <a:lstStyle/>
          <a:p>
            <a:pPr algn="just">
              <a:lnSpc>
                <a:spcPts val="1800"/>
              </a:lnSpc>
              <a:buNone/>
            </a:pPr>
            <a:r>
              <a:rPr lang="fr-FR" sz="1200" dirty="0">
                <a:latin typeface="Calibri" panose="020F0502020204030204" pitchFamily="34" charset="0"/>
                <a:ea typeface="Calibri" panose="020F0502020204030204" pitchFamily="34" charset="0"/>
                <a:cs typeface="Times New Roman" panose="02020603050405020304" pitchFamily="18" charset="0"/>
              </a:rPr>
              <a:t>Les </a:t>
            </a:r>
            <a:r>
              <a:rPr lang="fr-FR" sz="1200" b="1" dirty="0">
                <a:latin typeface="Calibri" panose="020F0502020204030204" pitchFamily="34" charset="0"/>
                <a:ea typeface="Calibri" panose="020F0502020204030204" pitchFamily="34" charset="0"/>
                <a:cs typeface="Times New Roman" panose="02020603050405020304" pitchFamily="18" charset="0"/>
              </a:rPr>
              <a:t>pyrales continuent à quitter leur lieu d’hivernage </a:t>
            </a:r>
            <a:r>
              <a:rPr lang="fr-FR" sz="1200" dirty="0">
                <a:latin typeface="Calibri" panose="020F0502020204030204" pitchFamily="34" charset="0"/>
                <a:ea typeface="Calibri" panose="020F0502020204030204" pitchFamily="34" charset="0"/>
                <a:cs typeface="Times New Roman" panose="02020603050405020304" pitchFamily="18" charset="0"/>
              </a:rPr>
              <a:t>situées sous les écorces pour gagner les jeunes pousses afin de se nourrir. Les larves s’observent sur l’ensemble du vignoble. Elles mesurent en moyenne 5-6mm. </a:t>
            </a:r>
          </a:p>
          <a:p>
            <a:pPr algn="just">
              <a:lnSpc>
                <a:spcPts val="1800"/>
              </a:lnSpc>
              <a:buNone/>
            </a:pPr>
            <a:r>
              <a:rPr lang="fr-FR" sz="1200" dirty="0">
                <a:latin typeface="Calibri" panose="020F0502020204030204" pitchFamily="34" charset="0"/>
                <a:ea typeface="Calibri" panose="020F0502020204030204" pitchFamily="34" charset="0"/>
                <a:cs typeface="Times New Roman" panose="02020603050405020304" pitchFamily="18" charset="0"/>
              </a:rPr>
              <a:t>L’observation doit être réalisée sur 5 séries de 5 ceps.</a:t>
            </a:r>
          </a:p>
        </p:txBody>
      </p:sp>
      <p:pic>
        <p:nvPicPr>
          <p:cNvPr id="14" name="Image 13">
            <a:extLst>
              <a:ext uri="{FF2B5EF4-FFF2-40B4-BE49-F238E27FC236}">
                <a16:creationId xmlns:a16="http://schemas.microsoft.com/office/drawing/2014/main" id="{769D45B7-35D1-26DF-2F16-774F2AC0E52C}"/>
              </a:ext>
            </a:extLst>
          </p:cNvPr>
          <p:cNvPicPr>
            <a:picLocks noChangeAspect="1"/>
          </p:cNvPicPr>
          <p:nvPr/>
        </p:nvPicPr>
        <p:blipFill>
          <a:blip r:embed="rId4"/>
          <a:stretch>
            <a:fillRect/>
          </a:stretch>
        </p:blipFill>
        <p:spPr>
          <a:xfrm>
            <a:off x="0" y="3682925"/>
            <a:ext cx="6858000" cy="1816571"/>
          </a:xfrm>
          <a:prstGeom prst="rect">
            <a:avLst/>
          </a:prstGeom>
        </p:spPr>
      </p:pic>
      <p:sp>
        <p:nvSpPr>
          <p:cNvPr id="8" name="Rectangle 7">
            <a:extLst>
              <a:ext uri="{FF2B5EF4-FFF2-40B4-BE49-F238E27FC236}">
                <a16:creationId xmlns:a16="http://schemas.microsoft.com/office/drawing/2014/main" id="{C5FAEF79-C2C2-463A-CEB7-6B3223E8F2CF}"/>
              </a:ext>
            </a:extLst>
          </p:cNvPr>
          <p:cNvSpPr/>
          <p:nvPr/>
        </p:nvSpPr>
        <p:spPr>
          <a:xfrm>
            <a:off x="247603" y="2922599"/>
            <a:ext cx="5720783" cy="646331"/>
          </a:xfrm>
          <a:prstGeom prst="rect">
            <a:avLst/>
          </a:prstGeom>
        </p:spPr>
        <p:txBody>
          <a:bodyPr wrap="square">
            <a:spAutoFit/>
          </a:bodyPr>
          <a:lstStyle/>
          <a:p>
            <a:pPr algn="just"/>
            <a:r>
              <a:rPr lang="fr-FR" sz="1200" b="1" dirty="0"/>
              <a:t>Insecticide homologué sur pyrale :</a:t>
            </a:r>
          </a:p>
          <a:p>
            <a:pPr algn="just"/>
            <a:r>
              <a:rPr lang="fr-FR" sz="1200" dirty="0"/>
              <a:t>Décis </a:t>
            </a:r>
            <a:r>
              <a:rPr lang="fr-FR" sz="1200" dirty="0" err="1"/>
              <a:t>Protech</a:t>
            </a:r>
            <a:r>
              <a:rPr lang="fr-FR" sz="1200" dirty="0"/>
              <a:t> à 0,5L/ha ou </a:t>
            </a:r>
            <a:r>
              <a:rPr lang="fr-FR" sz="1200" dirty="0" err="1"/>
              <a:t>Success</a:t>
            </a:r>
            <a:r>
              <a:rPr lang="fr-FR" sz="1200" dirty="0"/>
              <a:t> 4 à 0,1L/ha (</a:t>
            </a:r>
            <a:r>
              <a:rPr lang="fr-FR" sz="1200" dirty="0" err="1"/>
              <a:t>Success</a:t>
            </a:r>
            <a:r>
              <a:rPr lang="fr-FR" sz="1200" dirty="0"/>
              <a:t> 4 autorisé en viticulture biologique) ou </a:t>
            </a:r>
            <a:r>
              <a:rPr lang="fr-FR" sz="1200" dirty="0" err="1"/>
              <a:t>Estamina</a:t>
            </a:r>
            <a:r>
              <a:rPr lang="fr-FR" sz="1200" dirty="0"/>
              <a:t> à 0,075L/ha.</a:t>
            </a:r>
          </a:p>
        </p:txBody>
      </p:sp>
      <p:sp>
        <p:nvSpPr>
          <p:cNvPr id="13" name="ZoneTexte 12">
            <a:extLst>
              <a:ext uri="{FF2B5EF4-FFF2-40B4-BE49-F238E27FC236}">
                <a16:creationId xmlns:a16="http://schemas.microsoft.com/office/drawing/2014/main" id="{587A4CE0-0A74-44C5-5702-7A164F0191A0}"/>
              </a:ext>
            </a:extLst>
          </p:cNvPr>
          <p:cNvSpPr txBox="1"/>
          <p:nvPr/>
        </p:nvSpPr>
        <p:spPr>
          <a:xfrm>
            <a:off x="247603" y="2460934"/>
            <a:ext cx="6024791" cy="461665"/>
          </a:xfrm>
          <a:prstGeom prst="rect">
            <a:avLst/>
          </a:prstGeom>
          <a:noFill/>
        </p:spPr>
        <p:txBody>
          <a:bodyPr wrap="square">
            <a:spAutoFit/>
          </a:bodyPr>
          <a:lstStyle/>
          <a:p>
            <a:r>
              <a:rPr lang="fr-FR" sz="1200" dirty="0"/>
              <a:t>Les traitements sont réservés aux parcelles dont le seuil d’intervention est dépassé : </a:t>
            </a:r>
          </a:p>
          <a:p>
            <a:r>
              <a:rPr lang="fr-FR" sz="1200" dirty="0"/>
              <a:t>100% des ceps occupés par au moins 1 pyrale. </a:t>
            </a:r>
          </a:p>
        </p:txBody>
      </p:sp>
      <p:pic>
        <p:nvPicPr>
          <p:cNvPr id="16" name="Image 15">
            <a:extLst>
              <a:ext uri="{FF2B5EF4-FFF2-40B4-BE49-F238E27FC236}">
                <a16:creationId xmlns:a16="http://schemas.microsoft.com/office/drawing/2014/main" id="{97439D38-037D-77FB-36E7-22826088A776}"/>
              </a:ext>
            </a:extLst>
          </p:cNvPr>
          <p:cNvPicPr>
            <a:picLocks noChangeAspect="1"/>
          </p:cNvPicPr>
          <p:nvPr/>
        </p:nvPicPr>
        <p:blipFill rotWithShape="1">
          <a:blip r:embed="rId5">
            <a:extLst>
              <a:ext uri="{28A0092B-C50C-407E-A947-70E740481C1C}">
                <a14:useLocalDpi xmlns:a14="http://schemas.microsoft.com/office/drawing/2010/main" val="0"/>
              </a:ext>
            </a:extLst>
          </a:blip>
          <a:srcRect r="596" b="44860"/>
          <a:stretch/>
        </p:blipFill>
        <p:spPr>
          <a:xfrm>
            <a:off x="4928765" y="770811"/>
            <a:ext cx="1802958" cy="15561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ZoneTexte 16">
            <a:extLst>
              <a:ext uri="{FF2B5EF4-FFF2-40B4-BE49-F238E27FC236}">
                <a16:creationId xmlns:a16="http://schemas.microsoft.com/office/drawing/2014/main" id="{2D0E12BE-DFCA-3475-4C5F-8B5B6CDA535B}"/>
              </a:ext>
            </a:extLst>
          </p:cNvPr>
          <p:cNvSpPr txBox="1"/>
          <p:nvPr/>
        </p:nvSpPr>
        <p:spPr>
          <a:xfrm>
            <a:off x="5158963" y="2346886"/>
            <a:ext cx="1293310" cy="261610"/>
          </a:xfrm>
          <a:prstGeom prst="rect">
            <a:avLst/>
          </a:prstGeom>
          <a:noFill/>
        </p:spPr>
        <p:txBody>
          <a:bodyPr wrap="square" rtlCol="0">
            <a:spAutoFit/>
          </a:bodyPr>
          <a:lstStyle/>
          <a:p>
            <a:pPr algn="ctr"/>
            <a:r>
              <a:rPr lang="fr-FR" sz="1100" i="1" dirty="0"/>
              <a:t>Larve de pyrale</a:t>
            </a:r>
          </a:p>
        </p:txBody>
      </p:sp>
      <p:sp>
        <p:nvSpPr>
          <p:cNvPr id="18" name="Ellipse 17">
            <a:extLst>
              <a:ext uri="{FF2B5EF4-FFF2-40B4-BE49-F238E27FC236}">
                <a16:creationId xmlns:a16="http://schemas.microsoft.com/office/drawing/2014/main" id="{123B898F-F73B-4AFF-B4E2-F5E0F08036F9}"/>
              </a:ext>
            </a:extLst>
          </p:cNvPr>
          <p:cNvSpPr/>
          <p:nvPr/>
        </p:nvSpPr>
        <p:spPr>
          <a:xfrm>
            <a:off x="5514783" y="1373800"/>
            <a:ext cx="449227" cy="49851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0935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208D8-8A65-DD9C-5078-BCC05311FF81}"/>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129CAFB9-7736-61CC-785B-287B14BA1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3646"/>
            <a:ext cx="6858000" cy="952354"/>
          </a:xfrm>
          <a:prstGeom prst="rect">
            <a:avLst/>
          </a:prstGeom>
        </p:spPr>
      </p:pic>
      <p:sp>
        <p:nvSpPr>
          <p:cNvPr id="15" name="Rectangle 14">
            <a:extLst>
              <a:ext uri="{FF2B5EF4-FFF2-40B4-BE49-F238E27FC236}">
                <a16:creationId xmlns:a16="http://schemas.microsoft.com/office/drawing/2014/main" id="{650CEE1D-7219-F040-8A41-81EC518DD76A}"/>
              </a:ext>
            </a:extLst>
          </p:cNvPr>
          <p:cNvSpPr/>
          <p:nvPr/>
        </p:nvSpPr>
        <p:spPr>
          <a:xfrm flipH="1">
            <a:off x="6585953" y="-431800"/>
            <a:ext cx="145770" cy="10575260"/>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0CE1D8-7173-A55F-E757-E25B5B55A3B1}"/>
              </a:ext>
            </a:extLst>
          </p:cNvPr>
          <p:cNvSpPr/>
          <p:nvPr/>
        </p:nvSpPr>
        <p:spPr>
          <a:xfrm>
            <a:off x="544512" y="310634"/>
            <a:ext cx="2303772" cy="369332"/>
          </a:xfrm>
          <a:prstGeom prst="rect">
            <a:avLst/>
          </a:prstGeom>
          <a:solidFill>
            <a:srgbClr val="FFD966"/>
          </a:solidFill>
        </p:spPr>
        <p:txBody>
          <a:bodyPr wrap="none">
            <a:spAutoFit/>
          </a:bodyPr>
          <a:lstStyle/>
          <a:p>
            <a:r>
              <a:rPr lang="fr-FR" b="1" dirty="0"/>
              <a:t>#NUTRITION FOLIAIRE</a:t>
            </a:r>
          </a:p>
        </p:txBody>
      </p:sp>
      <p:sp>
        <p:nvSpPr>
          <p:cNvPr id="6" name="Rectangle 5">
            <a:extLst>
              <a:ext uri="{FF2B5EF4-FFF2-40B4-BE49-F238E27FC236}">
                <a16:creationId xmlns:a16="http://schemas.microsoft.com/office/drawing/2014/main" id="{C7E5BE0F-9BDD-165D-6D64-5C800543E98B}"/>
              </a:ext>
            </a:extLst>
          </p:cNvPr>
          <p:cNvSpPr/>
          <p:nvPr/>
        </p:nvSpPr>
        <p:spPr>
          <a:xfrm>
            <a:off x="247604" y="888332"/>
            <a:ext cx="6212072" cy="33198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69D74E89-E9C2-1099-946F-D039D5DEE6D7}"/>
              </a:ext>
            </a:extLst>
          </p:cNvPr>
          <p:cNvSpPr/>
          <p:nvPr/>
        </p:nvSpPr>
        <p:spPr>
          <a:xfrm>
            <a:off x="487427" y="1010428"/>
            <a:ext cx="5827312" cy="3076099"/>
          </a:xfrm>
          <a:prstGeom prst="rect">
            <a:avLst/>
          </a:prstGeom>
        </p:spPr>
        <p:txBody>
          <a:bodyPr wrap="square">
            <a:spAutoFit/>
          </a:bodyPr>
          <a:lstStyle/>
          <a:p>
            <a:pPr algn="just" eaLnBrk="1" hangingPunct="1">
              <a:lnSpc>
                <a:spcPts val="1800"/>
              </a:lnSpc>
            </a:pPr>
            <a:r>
              <a:rPr lang="fr-FR" altLang="fr-FR" sz="1200" dirty="0">
                <a:ea typeface="Calibri" panose="020F0502020204030204" pitchFamily="34" charset="0"/>
                <a:cs typeface="Times New Roman" panose="02020603050405020304" pitchFamily="18" charset="0"/>
              </a:rPr>
              <a:t>La pousse s’est fortement ralentie avec ces températures froides.</a:t>
            </a:r>
          </a:p>
          <a:p>
            <a:pPr algn="just" eaLnBrk="1" hangingPunct="1">
              <a:lnSpc>
                <a:spcPts val="1800"/>
              </a:lnSpc>
            </a:pPr>
            <a:r>
              <a:rPr lang="fr-FR" altLang="fr-FR" sz="1200" dirty="0">
                <a:ea typeface="Calibri" panose="020F0502020204030204" pitchFamily="34" charset="0"/>
                <a:cs typeface="Times New Roman" panose="02020603050405020304" pitchFamily="18" charset="0"/>
              </a:rPr>
              <a:t>Si vos </a:t>
            </a:r>
            <a:r>
              <a:rPr lang="fr-FR" altLang="fr-FR" sz="1200" b="1" dirty="0">
                <a:ea typeface="Calibri" panose="020F0502020204030204" pitchFamily="34" charset="0"/>
                <a:cs typeface="Times New Roman" panose="02020603050405020304" pitchFamily="18" charset="0"/>
              </a:rPr>
              <a:t>vignes</a:t>
            </a:r>
            <a:r>
              <a:rPr lang="fr-FR" altLang="fr-FR" sz="1200" dirty="0">
                <a:ea typeface="Calibri" panose="020F0502020204030204" pitchFamily="34" charset="0"/>
                <a:cs typeface="Times New Roman" panose="02020603050405020304" pitchFamily="18" charset="0"/>
              </a:rPr>
              <a:t> ont été </a:t>
            </a:r>
            <a:r>
              <a:rPr lang="fr-FR" altLang="fr-FR" sz="1200" b="1" dirty="0">
                <a:ea typeface="Calibri" panose="020F0502020204030204" pitchFamily="34" charset="0"/>
                <a:cs typeface="Times New Roman" panose="02020603050405020304" pitchFamily="18" charset="0"/>
              </a:rPr>
              <a:t>impactées par le gel </a:t>
            </a:r>
            <a:r>
              <a:rPr lang="fr-FR" altLang="fr-FR" sz="1200" dirty="0">
                <a:ea typeface="Calibri" panose="020F0502020204030204" pitchFamily="34" charset="0"/>
                <a:cs typeface="Times New Roman" panose="02020603050405020304" pitchFamily="18" charset="0"/>
              </a:rPr>
              <a:t>mais sans destruction totale </a:t>
            </a:r>
            <a:r>
              <a:rPr lang="fr-FR" altLang="fr-FR" sz="1200" b="1" dirty="0">
                <a:ea typeface="Calibri" panose="020F0502020204030204" pitchFamily="34" charset="0"/>
                <a:cs typeface="Times New Roman" panose="02020603050405020304" pitchFamily="18" charset="0"/>
              </a:rPr>
              <a:t>voir flash technique spécial Gel.</a:t>
            </a:r>
          </a:p>
          <a:p>
            <a:pPr algn="just" eaLnBrk="1" hangingPunct="1">
              <a:lnSpc>
                <a:spcPts val="1800"/>
              </a:lnSpc>
            </a:pPr>
            <a:r>
              <a:rPr lang="fr-FR" altLang="fr-FR" sz="1200" dirty="0">
                <a:ea typeface="Calibri" panose="020F0502020204030204" pitchFamily="34" charset="0"/>
                <a:cs typeface="Times New Roman" panose="02020603050405020304" pitchFamily="18" charset="0"/>
              </a:rPr>
              <a:t>Dans tous les cas, il est important de soutenir la vigne dans sa reprise végétative avec les températures à la hausse, les besoins énergétiques post gel ou par températures fraiches sont élevés.</a:t>
            </a:r>
          </a:p>
          <a:p>
            <a:pPr algn="just" eaLnBrk="1" hangingPunct="1">
              <a:lnSpc>
                <a:spcPts val="1800"/>
              </a:lnSpc>
            </a:pPr>
            <a:r>
              <a:rPr lang="fr-FR" altLang="fr-FR" sz="1200" dirty="0">
                <a:ea typeface="Calibri" panose="020F0502020204030204" pitchFamily="34" charset="0"/>
                <a:cs typeface="Times New Roman" panose="02020603050405020304" pitchFamily="18" charset="0"/>
              </a:rPr>
              <a:t>Le soutien nutritionnel peut dès à présent débuter pour rebooster la plante et éviter la perturbation du cycle floral à venir.</a:t>
            </a:r>
          </a:p>
          <a:p>
            <a:pPr algn="just" eaLnBrk="1" hangingPunct="1">
              <a:lnSpc>
                <a:spcPts val="1800"/>
              </a:lnSpc>
            </a:pPr>
            <a:r>
              <a:rPr lang="fr-FR" altLang="fr-FR" sz="1200" dirty="0">
                <a:ea typeface="Calibri" panose="020F0502020204030204" pitchFamily="34" charset="0"/>
                <a:cs typeface="Times New Roman" panose="02020603050405020304" pitchFamily="18" charset="0"/>
              </a:rPr>
              <a:t>Les effets recherchés par l’emploi de solutions foliaires sont :</a:t>
            </a:r>
          </a:p>
          <a:p>
            <a:pPr marL="171450" indent="-171450" algn="just" eaLnBrk="1" hangingPunct="1">
              <a:lnSpc>
                <a:spcPts val="1800"/>
              </a:lnSpc>
              <a:buFont typeface="Arial" panose="020B0604020202020204" pitchFamily="34" charset="0"/>
              <a:buChar char="•"/>
            </a:pPr>
            <a:r>
              <a:rPr lang="fr-FR" altLang="fr-FR" sz="1200" b="1" dirty="0">
                <a:ea typeface="Calibri" panose="020F0502020204030204" pitchFamily="34" charset="0"/>
                <a:cs typeface="Times New Roman" panose="02020603050405020304" pitchFamily="18" charset="0"/>
              </a:rPr>
              <a:t>Effet activateur bio-nutritionnel,</a:t>
            </a:r>
          </a:p>
          <a:p>
            <a:pPr marL="171450" indent="-171450" algn="just" eaLnBrk="1" hangingPunct="1">
              <a:lnSpc>
                <a:spcPts val="1800"/>
              </a:lnSpc>
              <a:buFont typeface="Arial" panose="020B0604020202020204" pitchFamily="34" charset="0"/>
              <a:buChar char="•"/>
            </a:pPr>
            <a:r>
              <a:rPr lang="fr-FR" altLang="fr-FR" sz="1200" b="1" dirty="0">
                <a:ea typeface="Calibri" panose="020F0502020204030204" pitchFamily="34" charset="0"/>
                <a:cs typeface="Times New Roman" panose="02020603050405020304" pitchFamily="18" charset="0"/>
              </a:rPr>
              <a:t>Augmentation de la photosynthèse (effet reverdissant) et de l’absorption racinaire,</a:t>
            </a:r>
          </a:p>
          <a:p>
            <a:pPr marL="171450" indent="-171450" algn="just" eaLnBrk="1" hangingPunct="1">
              <a:lnSpc>
                <a:spcPts val="1800"/>
              </a:lnSpc>
              <a:buFont typeface="Arial" panose="020B0604020202020204" pitchFamily="34" charset="0"/>
              <a:buChar char="•"/>
            </a:pPr>
            <a:r>
              <a:rPr lang="fr-FR" altLang="fr-FR" sz="1200" b="1" dirty="0">
                <a:ea typeface="Calibri" panose="020F0502020204030204" pitchFamily="34" charset="0"/>
                <a:cs typeface="Times New Roman" panose="02020603050405020304" pitchFamily="18" charset="0"/>
              </a:rPr>
              <a:t>Rééquilibrage de l’alimentation de la plante</a:t>
            </a:r>
          </a:p>
          <a:p>
            <a:pPr marL="171450" indent="-171450" algn="just" eaLnBrk="1" hangingPunct="1">
              <a:lnSpc>
                <a:spcPts val="1800"/>
              </a:lnSpc>
              <a:buFont typeface="Arial" panose="020B0604020202020204" pitchFamily="34" charset="0"/>
              <a:buChar char="•"/>
            </a:pPr>
            <a:r>
              <a:rPr lang="fr-FR" altLang="fr-FR" sz="1200" b="1" dirty="0">
                <a:ea typeface="Calibri" panose="020F0502020204030204" pitchFamily="34" charset="0"/>
                <a:cs typeface="Times New Roman" panose="02020603050405020304" pitchFamily="18" charset="0"/>
              </a:rPr>
              <a:t>Meilleure résistance aux stress climatiques</a:t>
            </a:r>
          </a:p>
        </p:txBody>
      </p:sp>
      <p:graphicFrame>
        <p:nvGraphicFramePr>
          <p:cNvPr id="18" name="Tableau 17">
            <a:extLst>
              <a:ext uri="{FF2B5EF4-FFF2-40B4-BE49-F238E27FC236}">
                <a16:creationId xmlns:a16="http://schemas.microsoft.com/office/drawing/2014/main" id="{EDB881A1-D8B8-56CC-E354-E2797ACD5635}"/>
              </a:ext>
            </a:extLst>
          </p:cNvPr>
          <p:cNvGraphicFramePr>
            <a:graphicFrameLocks noGrp="1"/>
          </p:cNvGraphicFramePr>
          <p:nvPr>
            <p:extLst>
              <p:ext uri="{D42A27DB-BD31-4B8C-83A1-F6EECF244321}">
                <p14:modId xmlns:p14="http://schemas.microsoft.com/office/powerpoint/2010/main" val="3330240542"/>
              </p:ext>
            </p:extLst>
          </p:nvPr>
        </p:nvGraphicFramePr>
        <p:xfrm>
          <a:off x="417338" y="4657584"/>
          <a:ext cx="6023324" cy="1286828"/>
        </p:xfrm>
        <a:graphic>
          <a:graphicData uri="http://schemas.openxmlformats.org/drawingml/2006/table">
            <a:tbl>
              <a:tblPr firstRow="1" firstCol="1" bandRow="1">
                <a:tableStyleId>{5C22544A-7EE6-4342-B048-85BDC9FD1C3A}</a:tableStyleId>
              </a:tblPr>
              <a:tblGrid>
                <a:gridCol w="1627123">
                  <a:extLst>
                    <a:ext uri="{9D8B030D-6E8A-4147-A177-3AD203B41FA5}">
                      <a16:colId xmlns:a16="http://schemas.microsoft.com/office/drawing/2014/main" val="3348452585"/>
                    </a:ext>
                  </a:extLst>
                </a:gridCol>
                <a:gridCol w="1152525">
                  <a:extLst>
                    <a:ext uri="{9D8B030D-6E8A-4147-A177-3AD203B41FA5}">
                      <a16:colId xmlns:a16="http://schemas.microsoft.com/office/drawing/2014/main" val="1930719797"/>
                    </a:ext>
                  </a:extLst>
                </a:gridCol>
                <a:gridCol w="3243676">
                  <a:extLst>
                    <a:ext uri="{9D8B030D-6E8A-4147-A177-3AD203B41FA5}">
                      <a16:colId xmlns:a16="http://schemas.microsoft.com/office/drawing/2014/main" val="2041703112"/>
                    </a:ext>
                  </a:extLst>
                </a:gridCol>
              </a:tblGrid>
              <a:tr h="241250">
                <a:tc>
                  <a:txBody>
                    <a:bodyPr/>
                    <a:lstStyle/>
                    <a:p>
                      <a:pPr algn="ctr">
                        <a:lnSpc>
                          <a:spcPct val="115000"/>
                        </a:lnSpc>
                        <a:spcAft>
                          <a:spcPts val="0"/>
                        </a:spcAft>
                      </a:pPr>
                      <a:r>
                        <a:rPr lang="fr-FR" sz="1200" cap="all" dirty="0">
                          <a:solidFill>
                            <a:schemeClr val="tx1"/>
                          </a:solidFill>
                          <a:effectLst/>
                        </a:rPr>
                        <a:t>NOM DE Produit</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739" marR="26739" marT="0" marB="0" anchor="ctr">
                    <a:solidFill>
                      <a:srgbClr val="FFD966"/>
                    </a:solidFill>
                  </a:tcPr>
                </a:tc>
                <a:tc>
                  <a:txBody>
                    <a:bodyPr/>
                    <a:lstStyle/>
                    <a:p>
                      <a:pPr algn="ctr">
                        <a:lnSpc>
                          <a:spcPct val="115000"/>
                        </a:lnSpc>
                        <a:spcAft>
                          <a:spcPts val="0"/>
                        </a:spcAft>
                      </a:pPr>
                      <a:endParaRPr lang="fr-FR" sz="1200" cap="all" dirty="0">
                        <a:solidFill>
                          <a:schemeClr val="tx1"/>
                        </a:solidFill>
                        <a:effectLst/>
                      </a:endParaRPr>
                    </a:p>
                    <a:p>
                      <a:pPr algn="ctr">
                        <a:lnSpc>
                          <a:spcPct val="115000"/>
                        </a:lnSpc>
                        <a:spcAft>
                          <a:spcPts val="0"/>
                        </a:spcAft>
                      </a:pPr>
                      <a:r>
                        <a:rPr lang="fr-FR" sz="1200" cap="all" dirty="0">
                          <a:solidFill>
                            <a:schemeClr val="tx1"/>
                          </a:solidFill>
                          <a:effectLst/>
                        </a:rPr>
                        <a:t>Dose</a:t>
                      </a:r>
                      <a:r>
                        <a:rPr lang="fr-FR" sz="1200" cap="all" baseline="0" dirty="0">
                          <a:solidFill>
                            <a:schemeClr val="tx1"/>
                          </a:solidFill>
                          <a:effectLst/>
                        </a:rPr>
                        <a:t> </a:t>
                      </a:r>
                      <a:r>
                        <a:rPr lang="fr-FR" sz="1200" cap="all" dirty="0">
                          <a:solidFill>
                            <a:schemeClr val="tx1"/>
                          </a:solidFill>
                          <a:effectLst/>
                        </a:rPr>
                        <a:t>ha</a:t>
                      </a:r>
                    </a:p>
                    <a:p>
                      <a:pPr algn="ctr">
                        <a:lnSpc>
                          <a:spcPct val="115000"/>
                        </a:lnSpc>
                        <a:spcAft>
                          <a:spcPts val="0"/>
                        </a:spcAft>
                      </a:pP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739" marR="26739" marT="0" marB="0" anchor="ctr">
                    <a:solidFill>
                      <a:srgbClr val="FFD966"/>
                    </a:solidFill>
                  </a:tcPr>
                </a:tc>
                <a:tc>
                  <a:txBody>
                    <a:bodyPr/>
                    <a:lstStyle/>
                    <a:p>
                      <a:pPr algn="ctr">
                        <a:lnSpc>
                          <a:spcPct val="115000"/>
                        </a:lnSpc>
                        <a:spcAft>
                          <a:spcPts val="0"/>
                        </a:spcAft>
                      </a:pPr>
                      <a:r>
                        <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COMPOSITION ( L ou G /ha)</a:t>
                      </a:r>
                    </a:p>
                  </a:txBody>
                  <a:tcPr marL="26739" marR="26739" marT="0" marB="0" anchor="ctr">
                    <a:solidFill>
                      <a:srgbClr val="FFD966"/>
                    </a:solidFill>
                  </a:tcPr>
                </a:tc>
                <a:extLst>
                  <a:ext uri="{0D108BD9-81ED-4DB2-BD59-A6C34878D82A}">
                    <a16:rowId xmlns:a16="http://schemas.microsoft.com/office/drawing/2014/main" val="605470304"/>
                  </a:ext>
                </a:extLst>
              </a:tr>
              <a:tr h="185163">
                <a:tc>
                  <a:txBody>
                    <a:bodyPr/>
                    <a:lstStyle/>
                    <a:p>
                      <a:pPr>
                        <a:lnSpc>
                          <a:spcPct val="115000"/>
                        </a:lnSpc>
                        <a:spcAft>
                          <a:spcPts val="0"/>
                        </a:spcAft>
                      </a:pPr>
                      <a:r>
                        <a:rPr lang="fr-FR" sz="1200" cap="none"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Kappa M</a:t>
                      </a:r>
                    </a:p>
                  </a:txBody>
                  <a:tcPr marL="26739" marR="26739" marT="0" marB="0" anchor="ctr">
                    <a:solidFill>
                      <a:schemeClr val="bg1">
                        <a:lumMod val="85000"/>
                      </a:schemeClr>
                    </a:solidFill>
                  </a:tcPr>
                </a:tc>
                <a:tc>
                  <a:txBody>
                    <a:bodyPr/>
                    <a:lstStyle/>
                    <a:p>
                      <a:pPr algn="ctr">
                        <a:lnSpc>
                          <a:spcPct val="115000"/>
                        </a:lnSpc>
                        <a:spcAft>
                          <a:spcPts val="0"/>
                        </a:spcAft>
                      </a:pPr>
                      <a:r>
                        <a:rPr lang="fr-FR"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2 à 3kg</a:t>
                      </a:r>
                    </a:p>
                  </a:txBody>
                  <a:tcPr marL="26739" marR="26739" marT="0" marB="0" anchor="ctr">
                    <a:solidFill>
                      <a:schemeClr val="bg1">
                        <a:lumMod val="85000"/>
                      </a:schemeClr>
                    </a:solidFill>
                  </a:tcPr>
                </a:tc>
                <a:tc>
                  <a:txBody>
                    <a:bodyPr/>
                    <a:lstStyle/>
                    <a:p>
                      <a:pPr algn="ctr">
                        <a:lnSpc>
                          <a:spcPct val="115000"/>
                        </a:lnSpc>
                        <a:spcAft>
                          <a:spcPts val="0"/>
                        </a:spcAft>
                      </a:pPr>
                      <a:r>
                        <a:rPr lang="fr-FR" sz="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Azote 216,Phosphore 103, Potasse 170, Magnésie 24</a:t>
                      </a:r>
                    </a:p>
                  </a:txBody>
                  <a:tcPr marL="26739" marR="26739" marT="0" marB="0" anchor="ctr">
                    <a:solidFill>
                      <a:schemeClr val="bg1">
                        <a:lumMod val="85000"/>
                      </a:schemeClr>
                    </a:solidFill>
                  </a:tcPr>
                </a:tc>
                <a:extLst>
                  <a:ext uri="{0D108BD9-81ED-4DB2-BD59-A6C34878D82A}">
                    <a16:rowId xmlns:a16="http://schemas.microsoft.com/office/drawing/2014/main" val="1550586240"/>
                  </a:ext>
                </a:extLst>
              </a:tr>
              <a:tr h="160012">
                <a:tc>
                  <a:txBody>
                    <a:bodyPr/>
                    <a:lstStyle/>
                    <a:p>
                      <a:pPr>
                        <a:lnSpc>
                          <a:spcPct val="115000"/>
                        </a:lnSpc>
                        <a:spcAft>
                          <a:spcPts val="0"/>
                        </a:spcAft>
                      </a:pPr>
                      <a:r>
                        <a:rPr lang="fr-FR" sz="1200" dirty="0" err="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Fertigofol</a:t>
                      </a:r>
                      <a:r>
                        <a:rPr lang="fr-FR"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dirty="0">
                          <a:solidFill>
                            <a:srgbClr val="3DAE2B"/>
                          </a:solidFill>
                          <a:effectLst/>
                          <a:latin typeface="Calibri" panose="020F0502020204030204" pitchFamily="34" charset="0"/>
                          <a:ea typeface="Calibri" panose="020F0502020204030204" pitchFamily="34" charset="0"/>
                          <a:cs typeface="Times New Roman" panose="02020603050405020304" pitchFamily="18" charset="0"/>
                        </a:rPr>
                        <a:t>Bio</a:t>
                      </a:r>
                    </a:p>
                  </a:txBody>
                  <a:tcPr marL="26739" marR="26739" marT="0" marB="0" anchor="ctr">
                    <a:solidFill>
                      <a:schemeClr val="bg1">
                        <a:lumMod val="85000"/>
                      </a:schemeClr>
                    </a:solidFill>
                  </a:tcPr>
                </a:tc>
                <a:tc>
                  <a:txBody>
                    <a:bodyPr/>
                    <a:lstStyle/>
                    <a:p>
                      <a:pPr algn="ctr">
                        <a:lnSpc>
                          <a:spcPct val="115000"/>
                        </a:lnSpc>
                        <a:spcAft>
                          <a:spcPts val="0"/>
                        </a:spcAft>
                      </a:pPr>
                      <a:r>
                        <a:rPr lang="fr-FR"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3 à 4L</a:t>
                      </a:r>
                    </a:p>
                  </a:txBody>
                  <a:tcPr marL="26739" marR="26739" marT="0" marB="0" anchor="ctr">
                    <a:solidFill>
                      <a:schemeClr val="bg1">
                        <a:lumMod val="85000"/>
                      </a:schemeClr>
                    </a:solidFill>
                  </a:tcPr>
                </a:tc>
                <a:tc>
                  <a:txBody>
                    <a:bodyPr/>
                    <a:lstStyle/>
                    <a:p>
                      <a:pPr algn="ctr">
                        <a:lnSpc>
                          <a:spcPct val="115000"/>
                        </a:lnSpc>
                        <a:spcAft>
                          <a:spcPts val="0"/>
                        </a:spcAft>
                      </a:pPr>
                      <a:r>
                        <a:rPr lang="fr-FR" sz="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Azote 40, Phosphore 24, Potasse 70, Magnésie 2,4, Soufre 10, Calcium 18</a:t>
                      </a:r>
                    </a:p>
                  </a:txBody>
                  <a:tcPr marL="26739" marR="26739" marT="0" marB="0" anchor="ctr">
                    <a:solidFill>
                      <a:schemeClr val="bg1">
                        <a:lumMod val="85000"/>
                      </a:schemeClr>
                    </a:solidFill>
                  </a:tcPr>
                </a:tc>
                <a:extLst>
                  <a:ext uri="{0D108BD9-81ED-4DB2-BD59-A6C34878D82A}">
                    <a16:rowId xmlns:a16="http://schemas.microsoft.com/office/drawing/2014/main" val="1001692292"/>
                  </a:ext>
                </a:extLst>
              </a:tr>
              <a:tr h="160012">
                <a:tc>
                  <a:txBody>
                    <a:bodyPr/>
                    <a:lstStyle/>
                    <a:p>
                      <a:pPr>
                        <a:lnSpc>
                          <a:spcPct val="115000"/>
                        </a:lnSpc>
                        <a:spcAft>
                          <a:spcPts val="0"/>
                        </a:spcAft>
                      </a:pPr>
                      <a:r>
                        <a:rPr lang="fr-FR"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Kalitol</a:t>
                      </a:r>
                      <a:r>
                        <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NF / Plus</a:t>
                      </a:r>
                    </a:p>
                  </a:txBody>
                  <a:tcPr marL="26739" marR="26739" marT="0" marB="0" anchor="ctr">
                    <a:solidFill>
                      <a:schemeClr val="bg1">
                        <a:lumMod val="85000"/>
                      </a:schemeClr>
                    </a:solidFill>
                  </a:tcPr>
                </a:tc>
                <a:tc>
                  <a:txBody>
                    <a:bodyPr/>
                    <a:lstStyle/>
                    <a:p>
                      <a:pPr algn="ctr">
                        <a:lnSpc>
                          <a:spcPct val="115000"/>
                        </a:lnSpc>
                        <a:spcAft>
                          <a:spcPts val="0"/>
                        </a:spcAft>
                      </a:pPr>
                      <a:r>
                        <a:rPr lang="fr-FR"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2 à 2,5Kg</a:t>
                      </a:r>
                    </a:p>
                  </a:txBody>
                  <a:tcPr marL="26739" marR="26739" marT="0" marB="0" anchor="ctr">
                    <a:solidFill>
                      <a:schemeClr val="bg1">
                        <a:lumMod val="85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fr-FR" sz="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Azote 40, Phosphore 40, Potasse 120, Magnésie 58, Fer 23, Bore 8,5, Manganèse 8, Soufre 116</a:t>
                      </a:r>
                    </a:p>
                  </a:txBody>
                  <a:tcPr marL="26739" marR="26739" marT="0" marB="0" anchor="ctr">
                    <a:solidFill>
                      <a:schemeClr val="bg1">
                        <a:lumMod val="85000"/>
                      </a:schemeClr>
                    </a:solidFill>
                  </a:tcPr>
                </a:tc>
                <a:extLst>
                  <a:ext uri="{0D108BD9-81ED-4DB2-BD59-A6C34878D82A}">
                    <a16:rowId xmlns:a16="http://schemas.microsoft.com/office/drawing/2014/main" val="2980047853"/>
                  </a:ext>
                </a:extLst>
              </a:tr>
            </a:tbl>
          </a:graphicData>
        </a:graphic>
      </p:graphicFrame>
      <p:sp>
        <p:nvSpPr>
          <p:cNvPr id="19" name="Rectangle 18">
            <a:extLst>
              <a:ext uri="{FF2B5EF4-FFF2-40B4-BE49-F238E27FC236}">
                <a16:creationId xmlns:a16="http://schemas.microsoft.com/office/drawing/2014/main" id="{D40E5E65-7E9E-36EB-8D01-44B6CACF66EF}"/>
              </a:ext>
            </a:extLst>
          </p:cNvPr>
          <p:cNvSpPr/>
          <p:nvPr/>
        </p:nvSpPr>
        <p:spPr>
          <a:xfrm>
            <a:off x="598178" y="6971269"/>
            <a:ext cx="3130010" cy="1200329"/>
          </a:xfrm>
          <a:prstGeom prst="rect">
            <a:avLst/>
          </a:prstGeom>
        </p:spPr>
        <p:txBody>
          <a:bodyPr wrap="square">
            <a:spAutoFit/>
          </a:bodyPr>
          <a:lstStyle/>
          <a:p>
            <a:pPr marL="171450" indent="-171450" algn="just">
              <a:buFont typeface="Arial" panose="020B0604020202020204" pitchFamily="34" charset="0"/>
              <a:buChar char="•"/>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Favorise la reprise de la Végétation</a:t>
            </a:r>
          </a:p>
          <a:p>
            <a:pPr marL="171450" indent="-171450" algn="just">
              <a:buFont typeface="Arial" panose="020B0604020202020204" pitchFamily="34" charset="0"/>
              <a:buChar char="•"/>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Soutient la végétation</a:t>
            </a:r>
          </a:p>
          <a:p>
            <a:pPr marL="171450" indent="-171450" algn="just">
              <a:buFont typeface="Arial" panose="020B0604020202020204" pitchFamily="34" charset="0"/>
              <a:buChar char="•"/>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Améliore la résistance au stress hydrique</a:t>
            </a:r>
          </a:p>
          <a:p>
            <a:pPr marL="171450" indent="-171450" algn="just">
              <a:buFont typeface="Arial" panose="020B0604020202020204" pitchFamily="34" charset="0"/>
              <a:buChar char="•"/>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Permet une meilleure mise en réserve</a:t>
            </a:r>
          </a:p>
          <a:p>
            <a:pPr marL="171450" indent="-171450" algn="just">
              <a:buFont typeface="Arial" panose="020B0604020202020204" pitchFamily="34" charset="0"/>
              <a:buChar char="•"/>
            </a:pPr>
            <a:endPar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endPar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F6E16528-8177-F343-F16F-E4A9BF842543}"/>
              </a:ext>
            </a:extLst>
          </p:cNvPr>
          <p:cNvSpPr/>
          <p:nvPr/>
        </p:nvSpPr>
        <p:spPr>
          <a:xfrm>
            <a:off x="347579" y="6337924"/>
            <a:ext cx="1538800" cy="276999"/>
          </a:xfrm>
          <a:prstGeom prst="rect">
            <a:avLst/>
          </a:prstGeom>
          <a:solidFill>
            <a:srgbClr val="FFD966"/>
          </a:solidFill>
        </p:spPr>
        <p:txBody>
          <a:bodyPr wrap="square">
            <a:spAutoFit/>
          </a:bodyPr>
          <a:lstStyle/>
          <a:p>
            <a:pPr algn="ctr"/>
            <a:r>
              <a:rPr lang="fr-FR" sz="1200" b="1" dirty="0"/>
              <a:t>Kappa M </a:t>
            </a:r>
            <a:endParaRPr lang="fr-FR" sz="1200" b="1" dirty="0">
              <a:solidFill>
                <a:srgbClr val="3DAE2B"/>
              </a:solidFill>
            </a:endParaRPr>
          </a:p>
        </p:txBody>
      </p:sp>
      <p:sp>
        <p:nvSpPr>
          <p:cNvPr id="22" name="Rectangle 21">
            <a:extLst>
              <a:ext uri="{FF2B5EF4-FFF2-40B4-BE49-F238E27FC236}">
                <a16:creationId xmlns:a16="http://schemas.microsoft.com/office/drawing/2014/main" id="{3C7B32E2-33BD-20CA-8459-6E5C7D04894B}"/>
              </a:ext>
            </a:extLst>
          </p:cNvPr>
          <p:cNvSpPr/>
          <p:nvPr/>
        </p:nvSpPr>
        <p:spPr>
          <a:xfrm>
            <a:off x="2092878" y="6338277"/>
            <a:ext cx="1538800" cy="276999"/>
          </a:xfrm>
          <a:prstGeom prst="rect">
            <a:avLst/>
          </a:prstGeom>
          <a:solidFill>
            <a:srgbClr val="FFD966"/>
          </a:solidFill>
        </p:spPr>
        <p:txBody>
          <a:bodyPr wrap="square">
            <a:spAutoFit/>
          </a:bodyPr>
          <a:lstStyle/>
          <a:p>
            <a:pPr algn="ctr"/>
            <a:r>
              <a:rPr lang="fr-FR" sz="1200" b="1" dirty="0" err="1"/>
              <a:t>Fertigofol</a:t>
            </a:r>
            <a:r>
              <a:rPr lang="fr-FR" sz="1200" b="1" dirty="0"/>
              <a:t> </a:t>
            </a:r>
            <a:r>
              <a:rPr lang="fr-FR" sz="1200" b="1" dirty="0">
                <a:solidFill>
                  <a:srgbClr val="3DAE2B"/>
                </a:solidFill>
              </a:rPr>
              <a:t>Bio </a:t>
            </a:r>
            <a:r>
              <a:rPr lang="fr-FR" sz="1200" b="1" dirty="0"/>
              <a:t>4.2.7</a:t>
            </a:r>
          </a:p>
        </p:txBody>
      </p:sp>
      <p:sp>
        <p:nvSpPr>
          <p:cNvPr id="23" name="Accolade ouvrante 22">
            <a:extLst>
              <a:ext uri="{FF2B5EF4-FFF2-40B4-BE49-F238E27FC236}">
                <a16:creationId xmlns:a16="http://schemas.microsoft.com/office/drawing/2014/main" id="{09BF2B36-50A8-9EAB-04B6-D2958BDFAC07}"/>
              </a:ext>
            </a:extLst>
          </p:cNvPr>
          <p:cNvSpPr/>
          <p:nvPr/>
        </p:nvSpPr>
        <p:spPr>
          <a:xfrm rot="16200000">
            <a:off x="1856374" y="5002026"/>
            <a:ext cx="240911" cy="3543661"/>
          </a:xfrm>
          <a:prstGeom prst="leftBrace">
            <a:avLst/>
          </a:prstGeom>
          <a:ln w="38100">
            <a:solidFill>
              <a:srgbClr val="FFD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Rectangle 23">
            <a:extLst>
              <a:ext uri="{FF2B5EF4-FFF2-40B4-BE49-F238E27FC236}">
                <a16:creationId xmlns:a16="http://schemas.microsoft.com/office/drawing/2014/main" id="{835C8388-6099-189D-9ADF-CDAF4AF0F5A8}"/>
              </a:ext>
            </a:extLst>
          </p:cNvPr>
          <p:cNvSpPr/>
          <p:nvPr/>
        </p:nvSpPr>
        <p:spPr>
          <a:xfrm>
            <a:off x="4546898" y="6326281"/>
            <a:ext cx="1538800" cy="276999"/>
          </a:xfrm>
          <a:prstGeom prst="rect">
            <a:avLst/>
          </a:prstGeom>
          <a:solidFill>
            <a:srgbClr val="FFD966"/>
          </a:solidFill>
        </p:spPr>
        <p:txBody>
          <a:bodyPr wrap="square">
            <a:spAutoFit/>
          </a:bodyPr>
          <a:lstStyle/>
          <a:p>
            <a:pPr algn="ctr"/>
            <a:r>
              <a:rPr lang="fr-FR" sz="1200" b="1" dirty="0" err="1"/>
              <a:t>Kalitol</a:t>
            </a:r>
            <a:r>
              <a:rPr lang="fr-FR" sz="1200" b="1" dirty="0"/>
              <a:t> NF / Plus</a:t>
            </a:r>
            <a:endParaRPr lang="fr-FR" sz="1200" b="1" dirty="0">
              <a:solidFill>
                <a:srgbClr val="3DAE2B"/>
              </a:solidFill>
            </a:endParaRPr>
          </a:p>
        </p:txBody>
      </p:sp>
      <p:sp>
        <p:nvSpPr>
          <p:cNvPr id="25" name="Accolade ouvrante 24">
            <a:extLst>
              <a:ext uri="{FF2B5EF4-FFF2-40B4-BE49-F238E27FC236}">
                <a16:creationId xmlns:a16="http://schemas.microsoft.com/office/drawing/2014/main" id="{FBAD2639-B28F-BF3E-7B2A-EAF74041171D}"/>
              </a:ext>
            </a:extLst>
          </p:cNvPr>
          <p:cNvSpPr/>
          <p:nvPr/>
        </p:nvSpPr>
        <p:spPr>
          <a:xfrm rot="16200000">
            <a:off x="5217143" y="5914430"/>
            <a:ext cx="240911" cy="1718855"/>
          </a:xfrm>
          <a:prstGeom prst="leftBrace">
            <a:avLst/>
          </a:prstGeom>
          <a:ln w="38100">
            <a:solidFill>
              <a:srgbClr val="FFD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Rectangle 25">
            <a:extLst>
              <a:ext uri="{FF2B5EF4-FFF2-40B4-BE49-F238E27FC236}">
                <a16:creationId xmlns:a16="http://schemas.microsoft.com/office/drawing/2014/main" id="{559124A9-0C24-5E49-AF47-A9006F9115F5}"/>
              </a:ext>
            </a:extLst>
          </p:cNvPr>
          <p:cNvSpPr/>
          <p:nvPr/>
        </p:nvSpPr>
        <p:spPr>
          <a:xfrm>
            <a:off x="4083311" y="6971269"/>
            <a:ext cx="2319750" cy="1015663"/>
          </a:xfrm>
          <a:prstGeom prst="rect">
            <a:avLst/>
          </a:prstGeom>
        </p:spPr>
        <p:txBody>
          <a:bodyPr wrap="square">
            <a:spAutoFit/>
          </a:bodyPr>
          <a:lstStyle/>
          <a:p>
            <a:pPr marL="171450" indent="-171450" algn="just">
              <a:buFont typeface="Arial" panose="020B0604020202020204" pitchFamily="34" charset="0"/>
              <a:buChar char="•"/>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Joue un rôle dans l’équilibre et la stimulation de la plante, et sur la formation des organes fructifères.</a:t>
            </a:r>
          </a:p>
          <a:p>
            <a:pPr marL="171450" indent="-171450" algn="just">
              <a:buFont typeface="Arial" panose="020B0604020202020204" pitchFamily="34" charset="0"/>
              <a:buChar char="•"/>
            </a:pPr>
            <a:endPar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1362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208D8-8A65-DD9C-5078-BCC05311FF81}"/>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129CAFB9-7736-61CC-785B-287B14BA1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3646"/>
            <a:ext cx="6858000" cy="952354"/>
          </a:xfrm>
          <a:prstGeom prst="rect">
            <a:avLst/>
          </a:prstGeom>
        </p:spPr>
      </p:pic>
      <p:sp>
        <p:nvSpPr>
          <p:cNvPr id="15" name="Rectangle 14">
            <a:extLst>
              <a:ext uri="{FF2B5EF4-FFF2-40B4-BE49-F238E27FC236}">
                <a16:creationId xmlns:a16="http://schemas.microsoft.com/office/drawing/2014/main" id="{650CEE1D-7219-F040-8A41-81EC518DD76A}"/>
              </a:ext>
            </a:extLst>
          </p:cNvPr>
          <p:cNvSpPr/>
          <p:nvPr/>
        </p:nvSpPr>
        <p:spPr>
          <a:xfrm flipH="1">
            <a:off x="6585953" y="-431800"/>
            <a:ext cx="145770" cy="4354547"/>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0CE1D8-7173-A55F-E757-E25B5B55A3B1}"/>
              </a:ext>
            </a:extLst>
          </p:cNvPr>
          <p:cNvSpPr/>
          <p:nvPr/>
        </p:nvSpPr>
        <p:spPr>
          <a:xfrm>
            <a:off x="544512" y="310634"/>
            <a:ext cx="2303772" cy="369332"/>
          </a:xfrm>
          <a:prstGeom prst="rect">
            <a:avLst/>
          </a:prstGeom>
          <a:solidFill>
            <a:srgbClr val="FFD966"/>
          </a:solidFill>
        </p:spPr>
        <p:txBody>
          <a:bodyPr wrap="none">
            <a:spAutoFit/>
          </a:bodyPr>
          <a:lstStyle/>
          <a:p>
            <a:r>
              <a:rPr lang="fr-FR" b="1" dirty="0"/>
              <a:t>#NUTRITION FOLIAIRE</a:t>
            </a:r>
          </a:p>
        </p:txBody>
      </p:sp>
      <p:sp>
        <p:nvSpPr>
          <p:cNvPr id="6" name="Rectangle 5">
            <a:extLst>
              <a:ext uri="{FF2B5EF4-FFF2-40B4-BE49-F238E27FC236}">
                <a16:creationId xmlns:a16="http://schemas.microsoft.com/office/drawing/2014/main" id="{C7E5BE0F-9BDD-165D-6D64-5C800543E98B}"/>
              </a:ext>
            </a:extLst>
          </p:cNvPr>
          <p:cNvSpPr/>
          <p:nvPr/>
        </p:nvSpPr>
        <p:spPr>
          <a:xfrm>
            <a:off x="247604" y="888333"/>
            <a:ext cx="6212072" cy="133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69D74E89-E9C2-1099-946F-D039D5DEE6D7}"/>
              </a:ext>
            </a:extLst>
          </p:cNvPr>
          <p:cNvSpPr/>
          <p:nvPr/>
        </p:nvSpPr>
        <p:spPr>
          <a:xfrm>
            <a:off x="487427" y="1010428"/>
            <a:ext cx="5827312" cy="998607"/>
          </a:xfrm>
          <a:prstGeom prst="rect">
            <a:avLst/>
          </a:prstGeom>
        </p:spPr>
        <p:txBody>
          <a:bodyPr wrap="square">
            <a:spAutoFit/>
          </a:bodyPr>
          <a:lstStyle/>
          <a:p>
            <a:pPr algn="just">
              <a:lnSpc>
                <a:spcPts val="1800"/>
              </a:lnSpc>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Pour les </a:t>
            </a:r>
            <a:r>
              <a:rPr lang="fr-FR"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parcelles ayant tendance à exprimer les symptômes de chlorose ferrique</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nous vous préconisons 2 applications avant la floraison à savoir, une première application au stade 7-8 feuilles étalées) et une deuxième application lors de votre prochaine intervention mildiou – oïdium</a:t>
            </a:r>
          </a:p>
        </p:txBody>
      </p:sp>
      <p:sp>
        <p:nvSpPr>
          <p:cNvPr id="19" name="Rectangle 18">
            <a:extLst>
              <a:ext uri="{FF2B5EF4-FFF2-40B4-BE49-F238E27FC236}">
                <a16:creationId xmlns:a16="http://schemas.microsoft.com/office/drawing/2014/main" id="{D40E5E65-7E9E-36EB-8D01-44B6CACF66EF}"/>
              </a:ext>
            </a:extLst>
          </p:cNvPr>
          <p:cNvSpPr/>
          <p:nvPr/>
        </p:nvSpPr>
        <p:spPr>
          <a:xfrm>
            <a:off x="2554217" y="2682916"/>
            <a:ext cx="3130010" cy="1200329"/>
          </a:xfrm>
          <a:prstGeom prst="rect">
            <a:avLst/>
          </a:prstGeom>
        </p:spPr>
        <p:txBody>
          <a:bodyPr wrap="square">
            <a:spAutoFit/>
          </a:bodyPr>
          <a:lstStyle/>
          <a:p>
            <a:pPr marL="171450" indent="-171450" algn="just">
              <a:buFont typeface="Arial" panose="020B0604020202020204" pitchFamily="34" charset="0"/>
              <a:buChar char="•"/>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Favorise la reprise de la Végétation</a:t>
            </a:r>
          </a:p>
          <a:p>
            <a:pPr marL="171450" indent="-171450" algn="just">
              <a:buFont typeface="Arial" panose="020B0604020202020204" pitchFamily="34" charset="0"/>
              <a:buChar char="•"/>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Soutient la végétation</a:t>
            </a:r>
          </a:p>
          <a:p>
            <a:pPr marL="171450" indent="-171450" algn="just">
              <a:buFont typeface="Arial" panose="020B0604020202020204" pitchFamily="34" charset="0"/>
              <a:buChar char="•"/>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Améliore la résistance au stress hydrique</a:t>
            </a:r>
          </a:p>
          <a:p>
            <a:pPr marL="171450" indent="-171450" algn="just">
              <a:buFont typeface="Arial" panose="020B0604020202020204" pitchFamily="34" charset="0"/>
              <a:buChar char="•"/>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Permet une meilleure mise en réserve</a:t>
            </a:r>
          </a:p>
          <a:p>
            <a:pPr marL="171450" indent="-171450" algn="just">
              <a:buFont typeface="Arial" panose="020B0604020202020204" pitchFamily="34" charset="0"/>
              <a:buChar char="•"/>
            </a:pPr>
            <a:endPar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endPar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F6E16528-8177-F343-F16F-E4A9BF842543}"/>
              </a:ext>
            </a:extLst>
          </p:cNvPr>
          <p:cNvSpPr/>
          <p:nvPr/>
        </p:nvSpPr>
        <p:spPr>
          <a:xfrm>
            <a:off x="2780666" y="2348460"/>
            <a:ext cx="1538800" cy="276999"/>
          </a:xfrm>
          <a:prstGeom prst="rect">
            <a:avLst/>
          </a:prstGeom>
          <a:solidFill>
            <a:srgbClr val="FFD966"/>
          </a:solidFill>
        </p:spPr>
        <p:txBody>
          <a:bodyPr wrap="square">
            <a:spAutoFit/>
          </a:bodyPr>
          <a:lstStyle/>
          <a:p>
            <a:pPr algn="ctr"/>
            <a:r>
              <a:rPr lang="fr-FR" sz="1200" b="1" dirty="0" err="1"/>
              <a:t>Chelal</a:t>
            </a:r>
            <a:r>
              <a:rPr lang="fr-FR" sz="1200" b="1" dirty="0"/>
              <a:t> </a:t>
            </a:r>
            <a:r>
              <a:rPr lang="fr-FR" sz="1200" b="1" dirty="0" err="1"/>
              <a:t>FeMn</a:t>
            </a:r>
            <a:r>
              <a:rPr lang="fr-FR" sz="1200" b="1" dirty="0"/>
              <a:t> </a:t>
            </a:r>
            <a:r>
              <a:rPr lang="fr-FR" sz="1200" b="1" dirty="0">
                <a:solidFill>
                  <a:srgbClr val="3DAE2B"/>
                </a:solidFill>
              </a:rPr>
              <a:t>Bio</a:t>
            </a:r>
          </a:p>
        </p:txBody>
      </p:sp>
      <p:graphicFrame>
        <p:nvGraphicFramePr>
          <p:cNvPr id="3" name="Tableau 2">
            <a:extLst>
              <a:ext uri="{FF2B5EF4-FFF2-40B4-BE49-F238E27FC236}">
                <a16:creationId xmlns:a16="http://schemas.microsoft.com/office/drawing/2014/main" id="{67AE9693-3A2D-1D6A-6160-0532A4834D0C}"/>
              </a:ext>
            </a:extLst>
          </p:cNvPr>
          <p:cNvGraphicFramePr>
            <a:graphicFrameLocks noGrp="1"/>
          </p:cNvGraphicFramePr>
          <p:nvPr>
            <p:extLst>
              <p:ext uri="{D42A27DB-BD31-4B8C-83A1-F6EECF244321}">
                <p14:modId xmlns:p14="http://schemas.microsoft.com/office/powerpoint/2010/main" val="2984373730"/>
              </p:ext>
            </p:extLst>
          </p:nvPr>
        </p:nvGraphicFramePr>
        <p:xfrm>
          <a:off x="348987" y="2348459"/>
          <a:ext cx="2205230" cy="1031271"/>
        </p:xfrm>
        <a:graphic>
          <a:graphicData uri="http://schemas.openxmlformats.org/drawingml/2006/table">
            <a:tbl>
              <a:tblPr firstRow="1" firstCol="1" bandRow="1">
                <a:tableStyleId>{5C22544A-7EE6-4342-B048-85BDC9FD1C3A}</a:tableStyleId>
              </a:tblPr>
              <a:tblGrid>
                <a:gridCol w="1427351">
                  <a:extLst>
                    <a:ext uri="{9D8B030D-6E8A-4147-A177-3AD203B41FA5}">
                      <a16:colId xmlns:a16="http://schemas.microsoft.com/office/drawing/2014/main" val="3348452585"/>
                    </a:ext>
                  </a:extLst>
                </a:gridCol>
                <a:gridCol w="777879">
                  <a:extLst>
                    <a:ext uri="{9D8B030D-6E8A-4147-A177-3AD203B41FA5}">
                      <a16:colId xmlns:a16="http://schemas.microsoft.com/office/drawing/2014/main" val="1930719797"/>
                    </a:ext>
                  </a:extLst>
                </a:gridCol>
              </a:tblGrid>
              <a:tr h="781232">
                <a:tc>
                  <a:txBody>
                    <a:bodyPr/>
                    <a:lstStyle/>
                    <a:p>
                      <a:pPr algn="ctr">
                        <a:lnSpc>
                          <a:spcPct val="115000"/>
                        </a:lnSpc>
                        <a:spcAft>
                          <a:spcPts val="0"/>
                        </a:spcAft>
                      </a:pPr>
                      <a:r>
                        <a:rPr lang="fr-FR" sz="1200" cap="all" dirty="0">
                          <a:solidFill>
                            <a:schemeClr val="tx1"/>
                          </a:solidFill>
                          <a:effectLst/>
                        </a:rPr>
                        <a:t>NOM DE Produit</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739" marR="26739" marT="0" marB="0" anchor="ctr">
                    <a:solidFill>
                      <a:srgbClr val="FFD966"/>
                    </a:solidFill>
                  </a:tcPr>
                </a:tc>
                <a:tc>
                  <a:txBody>
                    <a:bodyPr/>
                    <a:lstStyle/>
                    <a:p>
                      <a:pPr algn="l">
                        <a:lnSpc>
                          <a:spcPct val="115000"/>
                        </a:lnSpc>
                        <a:spcAft>
                          <a:spcPts val="0"/>
                        </a:spcAft>
                      </a:pPr>
                      <a:endParaRPr lang="fr-FR" sz="1200" cap="all" dirty="0">
                        <a:solidFill>
                          <a:schemeClr val="tx1"/>
                        </a:solidFill>
                        <a:effectLst/>
                      </a:endParaRPr>
                    </a:p>
                    <a:p>
                      <a:pPr algn="l">
                        <a:lnSpc>
                          <a:spcPct val="115000"/>
                        </a:lnSpc>
                        <a:spcAft>
                          <a:spcPts val="0"/>
                        </a:spcAft>
                      </a:pPr>
                      <a:r>
                        <a:rPr lang="fr-FR" sz="1200" cap="all" dirty="0">
                          <a:solidFill>
                            <a:schemeClr val="tx1"/>
                          </a:solidFill>
                          <a:effectLst/>
                        </a:rPr>
                        <a:t>Dose</a:t>
                      </a:r>
                      <a:r>
                        <a:rPr lang="fr-FR" sz="1200" cap="all" baseline="0" dirty="0">
                          <a:solidFill>
                            <a:schemeClr val="tx1"/>
                          </a:solidFill>
                          <a:effectLst/>
                        </a:rPr>
                        <a:t> </a:t>
                      </a:r>
                      <a:r>
                        <a:rPr lang="fr-FR" sz="1200" cap="all" dirty="0">
                          <a:solidFill>
                            <a:schemeClr val="tx1"/>
                          </a:solidFill>
                          <a:effectLst/>
                        </a:rPr>
                        <a:t>ha</a:t>
                      </a:r>
                    </a:p>
                    <a:p>
                      <a:pPr algn="l">
                        <a:lnSpc>
                          <a:spcPct val="115000"/>
                        </a:lnSpc>
                        <a:spcAft>
                          <a:spcPts val="0"/>
                        </a:spcAft>
                      </a:pP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739" marR="26739" marT="0" marB="0" anchor="ctr">
                    <a:solidFill>
                      <a:srgbClr val="FFD966"/>
                    </a:solidFill>
                  </a:tcPr>
                </a:tc>
                <a:extLst>
                  <a:ext uri="{0D108BD9-81ED-4DB2-BD59-A6C34878D82A}">
                    <a16:rowId xmlns:a16="http://schemas.microsoft.com/office/drawing/2014/main" val="605470304"/>
                  </a:ext>
                </a:extLst>
              </a:tr>
              <a:tr h="250039">
                <a:tc>
                  <a:txBody>
                    <a:bodyPr/>
                    <a:lstStyle/>
                    <a:p>
                      <a:pPr>
                        <a:lnSpc>
                          <a:spcPct val="115000"/>
                        </a:lnSpc>
                        <a:spcAft>
                          <a:spcPts val="0"/>
                        </a:spcAft>
                      </a:pPr>
                      <a:r>
                        <a:rPr lang="fr-FR" sz="1200" dirty="0" err="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Chelal</a:t>
                      </a:r>
                      <a:r>
                        <a:rPr lang="fr-FR"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FeMn</a:t>
                      </a:r>
                      <a:r>
                        <a:rPr lang="fr-FR"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dirty="0">
                          <a:solidFill>
                            <a:srgbClr val="3DAE2B"/>
                          </a:solidFill>
                          <a:effectLst/>
                          <a:latin typeface="Calibri" panose="020F0502020204030204" pitchFamily="34" charset="0"/>
                          <a:ea typeface="Calibri" panose="020F0502020204030204" pitchFamily="34" charset="0"/>
                          <a:cs typeface="Times New Roman" panose="02020603050405020304" pitchFamily="18" charset="0"/>
                        </a:rPr>
                        <a:t>Bio</a:t>
                      </a:r>
                    </a:p>
                  </a:txBody>
                  <a:tcPr marL="26739" marR="26739" marT="0" marB="0" anchor="ctr">
                    <a:solidFill>
                      <a:schemeClr val="bg1">
                        <a:lumMod val="85000"/>
                      </a:schemeClr>
                    </a:solidFill>
                  </a:tcPr>
                </a:tc>
                <a:tc>
                  <a:txBody>
                    <a:bodyPr/>
                    <a:lstStyle/>
                    <a:p>
                      <a:pPr algn="l">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 à 3L</a:t>
                      </a:r>
                      <a:endParaRPr lang="fr-FR"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6739" marR="26739" marT="0" marB="0" anchor="ctr">
                    <a:solidFill>
                      <a:schemeClr val="bg1">
                        <a:lumMod val="85000"/>
                      </a:schemeClr>
                    </a:solidFill>
                  </a:tcPr>
                </a:tc>
                <a:extLst>
                  <a:ext uri="{0D108BD9-81ED-4DB2-BD59-A6C34878D82A}">
                    <a16:rowId xmlns:a16="http://schemas.microsoft.com/office/drawing/2014/main" val="3560462859"/>
                  </a:ext>
                </a:extLst>
              </a:tr>
            </a:tbl>
          </a:graphicData>
        </a:graphic>
      </p:graphicFrame>
      <p:pic>
        <p:nvPicPr>
          <p:cNvPr id="4" name="Image 3">
            <a:extLst>
              <a:ext uri="{FF2B5EF4-FFF2-40B4-BE49-F238E27FC236}">
                <a16:creationId xmlns:a16="http://schemas.microsoft.com/office/drawing/2014/main" id="{470502BB-24B1-41D9-74AE-C690EC93B8DA}"/>
              </a:ext>
            </a:extLst>
          </p:cNvPr>
          <p:cNvPicPr>
            <a:picLocks noChangeAspect="1"/>
          </p:cNvPicPr>
          <p:nvPr/>
        </p:nvPicPr>
        <p:blipFill>
          <a:blip r:embed="rId4"/>
          <a:stretch>
            <a:fillRect/>
          </a:stretch>
        </p:blipFill>
        <p:spPr>
          <a:xfrm>
            <a:off x="5561353" y="2349394"/>
            <a:ext cx="822339" cy="952354"/>
          </a:xfrm>
          <a:prstGeom prst="rect">
            <a:avLst/>
          </a:prstGeom>
        </p:spPr>
      </p:pic>
      <p:sp>
        <p:nvSpPr>
          <p:cNvPr id="7" name="Rectangle 6">
            <a:extLst>
              <a:ext uri="{FF2B5EF4-FFF2-40B4-BE49-F238E27FC236}">
                <a16:creationId xmlns:a16="http://schemas.microsoft.com/office/drawing/2014/main" id="{44E5B78E-AAC5-C986-7A1C-CF6D58E3667B}"/>
              </a:ext>
            </a:extLst>
          </p:cNvPr>
          <p:cNvSpPr/>
          <p:nvPr/>
        </p:nvSpPr>
        <p:spPr>
          <a:xfrm>
            <a:off x="1451602" y="6835135"/>
            <a:ext cx="2678810" cy="369332"/>
          </a:xfrm>
          <a:prstGeom prst="rect">
            <a:avLst/>
          </a:prstGeom>
          <a:solidFill>
            <a:srgbClr val="3DAE2B"/>
          </a:solidFill>
        </p:spPr>
        <p:txBody>
          <a:bodyPr wrap="none">
            <a:spAutoFit/>
          </a:bodyPr>
          <a:lstStyle/>
          <a:p>
            <a:r>
              <a:rPr lang="fr-FR" b="1" dirty="0">
                <a:solidFill>
                  <a:schemeClr val="bg1"/>
                </a:solidFill>
              </a:rPr>
              <a:t>#LES INFORMATIONS CLÉS</a:t>
            </a:r>
          </a:p>
        </p:txBody>
      </p:sp>
      <p:sp>
        <p:nvSpPr>
          <p:cNvPr id="8" name="Rectangle 7">
            <a:extLst>
              <a:ext uri="{FF2B5EF4-FFF2-40B4-BE49-F238E27FC236}">
                <a16:creationId xmlns:a16="http://schemas.microsoft.com/office/drawing/2014/main" id="{45669C37-4756-394D-31F9-A58236FFB1B7}"/>
              </a:ext>
            </a:extLst>
          </p:cNvPr>
          <p:cNvSpPr/>
          <p:nvPr/>
        </p:nvSpPr>
        <p:spPr>
          <a:xfrm>
            <a:off x="549485" y="7282871"/>
            <a:ext cx="5834207" cy="584775"/>
          </a:xfrm>
          <a:prstGeom prst="rect">
            <a:avLst/>
          </a:prstGeom>
        </p:spPr>
        <p:txBody>
          <a:bodyPr wrap="square">
            <a:spAutoFit/>
          </a:bodyPr>
          <a:lstStyle/>
          <a:p>
            <a:pPr algn="just"/>
            <a:r>
              <a:rPr lang="fr-F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Retrouvez dans nos précédents flashs des points d’informations sur : </a:t>
            </a:r>
          </a:p>
          <a:p>
            <a:pPr marL="171450" indent="-171450" algn="just">
              <a:buFont typeface="Arial" panose="020B0604020202020204" pitchFamily="34" charset="0"/>
              <a:buChar char="•"/>
            </a:pPr>
            <a:endParaRPr lang="fr-FR"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BB28008B-495A-CE0D-0414-314398A1E107}"/>
              </a:ext>
            </a:extLst>
          </p:cNvPr>
          <p:cNvSpPr/>
          <p:nvPr/>
        </p:nvSpPr>
        <p:spPr>
          <a:xfrm>
            <a:off x="549485" y="7655801"/>
            <a:ext cx="5834206" cy="1354217"/>
          </a:xfrm>
          <a:prstGeom prst="rect">
            <a:avLst/>
          </a:prstGeom>
        </p:spPr>
        <p:txBody>
          <a:bodyPr wrap="square">
            <a:spAutoFit/>
          </a:bodyPr>
          <a:lstStyle/>
          <a:p>
            <a:pPr algn="l"/>
            <a:r>
              <a:rPr lang="fr-FR" sz="1400" b="1" i="0" u="none" strike="noStrike" baseline="0" dirty="0">
                <a:latin typeface="Calibri-Bold"/>
              </a:rPr>
              <a:t>LIMITATION DE LA DERIVE : </a:t>
            </a:r>
            <a:r>
              <a:rPr lang="fr-FR" sz="1400" b="0" i="0" u="none" strike="noStrike" baseline="0" dirty="0">
                <a:latin typeface="Calibri" panose="020F0502020204030204" pitchFamily="34" charset="0"/>
              </a:rPr>
              <a:t>Maitrisez votre qualité de pulvérisation</a:t>
            </a:r>
          </a:p>
          <a:p>
            <a:pPr algn="l"/>
            <a:r>
              <a:rPr lang="fr-FR" sz="1400" b="1" i="0" u="none" strike="noStrike" baseline="0" dirty="0">
                <a:latin typeface="Calibri-Bold"/>
              </a:rPr>
              <a:t>ORDRE D’INCORPORATION : </a:t>
            </a:r>
            <a:r>
              <a:rPr lang="fr-FR" sz="1400" b="0" i="0" u="none" strike="noStrike" baseline="0" dirty="0">
                <a:latin typeface="Calibri" panose="020F0502020204030204" pitchFamily="34" charset="0"/>
              </a:rPr>
              <a:t>Outil d’aide pour le mélange</a:t>
            </a:r>
          </a:p>
          <a:p>
            <a:pPr algn="l"/>
            <a:r>
              <a:rPr lang="fr-FR" sz="1400" b="1" i="0" u="none" strike="noStrike" baseline="0" dirty="0">
                <a:latin typeface="Calibri-Bold"/>
              </a:rPr>
              <a:t>CONTRÔLE OBLIGATOIRE PULVÉRISATEURS</a:t>
            </a:r>
          </a:p>
          <a:p>
            <a:pPr algn="l"/>
            <a:r>
              <a:rPr lang="fr-FR" sz="1400" b="1" i="0" u="none" strike="noStrike" baseline="0" dirty="0">
                <a:latin typeface="Calibri-Bold"/>
              </a:rPr>
              <a:t>ÉQUIPEMENTS DE PROTECTION INDIVIDUELLE</a:t>
            </a:r>
          </a:p>
          <a:p>
            <a:pPr algn="l"/>
            <a:r>
              <a:rPr lang="fr-FR" sz="1400" b="1" dirty="0">
                <a:solidFill>
                  <a:prstClr val="black"/>
                </a:solidFill>
                <a:latin typeface="Calibri-Bold"/>
                <a:ea typeface="Calibri" panose="020F0502020204030204" pitchFamily="34" charset="0"/>
                <a:cs typeface="Times New Roman" panose="02020603050405020304" pitchFamily="18" charset="0"/>
              </a:rPr>
              <a:t>LES ARRÊTÉS PREFECTORAUX FD</a:t>
            </a:r>
            <a:endParaRPr lang="fr-FR"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endPar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Illustration De Cloche De Dessin Animé, Isolé Sur Fond Blanc | Vecteur  Premium">
            <a:extLst>
              <a:ext uri="{FF2B5EF4-FFF2-40B4-BE49-F238E27FC236}">
                <a16:creationId xmlns:a16="http://schemas.microsoft.com/office/drawing/2014/main" id="{56D512D3-03B3-F94A-B857-035AD01F56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558719">
            <a:off x="701150" y="6712781"/>
            <a:ext cx="487169" cy="487169"/>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a:extLst>
              <a:ext uri="{FF2B5EF4-FFF2-40B4-BE49-F238E27FC236}">
                <a16:creationId xmlns:a16="http://schemas.microsoft.com/office/drawing/2014/main" id="{44C11191-98A3-4871-E582-A0AFC5FADE69}"/>
              </a:ext>
            </a:extLst>
          </p:cNvPr>
          <p:cNvSpPr txBox="1"/>
          <p:nvPr/>
        </p:nvSpPr>
        <p:spPr>
          <a:xfrm>
            <a:off x="2290511" y="8740668"/>
            <a:ext cx="5000625" cy="276999"/>
          </a:xfrm>
          <a:prstGeom prst="rect">
            <a:avLst/>
          </a:prstGeom>
          <a:noFill/>
        </p:spPr>
        <p:txBody>
          <a:bodyPr wrap="square">
            <a:spAutoFit/>
          </a:bodyPr>
          <a:lstStyle/>
          <a:p>
            <a:pPr algn="just"/>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Les flashs et arrêtés sont disponibles sur notre site </a:t>
            </a:r>
            <a:r>
              <a:rPr lang="fr-FR" sz="1200" b="1" dirty="0">
                <a:solidFill>
                  <a:srgbClr val="3DAE2B"/>
                </a:solidFill>
                <a:latin typeface="Calibri" panose="020F0502020204030204" pitchFamily="34" charset="0"/>
                <a:ea typeface="Calibri" panose="020F0502020204030204" pitchFamily="34" charset="0"/>
                <a:cs typeface="Times New Roman" panose="02020603050405020304" pitchFamily="18" charset="0"/>
              </a:rPr>
              <a:t>Acolyance-vigne.fr</a:t>
            </a:r>
          </a:p>
        </p:txBody>
      </p:sp>
      <p:sp>
        <p:nvSpPr>
          <p:cNvPr id="26" name="Rectangle 25">
            <a:extLst>
              <a:ext uri="{FF2B5EF4-FFF2-40B4-BE49-F238E27FC236}">
                <a16:creationId xmlns:a16="http://schemas.microsoft.com/office/drawing/2014/main" id="{6CA75B2B-4E68-2727-0362-BDE9850D7BA6}"/>
              </a:ext>
            </a:extLst>
          </p:cNvPr>
          <p:cNvSpPr/>
          <p:nvPr/>
        </p:nvSpPr>
        <p:spPr>
          <a:xfrm>
            <a:off x="273123" y="3418863"/>
            <a:ext cx="3130010" cy="461665"/>
          </a:xfrm>
          <a:prstGeom prst="rect">
            <a:avLst/>
          </a:prstGeom>
        </p:spPr>
        <p:txBody>
          <a:bodyPr wrap="square">
            <a:spAutoFit/>
          </a:bodyPr>
          <a:lstStyle/>
          <a:p>
            <a:pPr algn="just"/>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Composition : Fer 60, Manganèse 20</a:t>
            </a:r>
          </a:p>
          <a:p>
            <a:pPr marL="171450" indent="-171450" algn="just">
              <a:buFont typeface="Arial" panose="020B0604020202020204" pitchFamily="34" charset="0"/>
              <a:buChar char="•"/>
            </a:pPr>
            <a:endPar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85691BC6-298F-9C0B-5039-4486E64CE27B}"/>
              </a:ext>
            </a:extLst>
          </p:cNvPr>
          <p:cNvSpPr/>
          <p:nvPr/>
        </p:nvSpPr>
        <p:spPr>
          <a:xfrm>
            <a:off x="502174" y="4090439"/>
            <a:ext cx="5805573" cy="253037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720317D3-7FB6-9E62-0EF5-0C766AB8EB4C}"/>
              </a:ext>
            </a:extLst>
          </p:cNvPr>
          <p:cNvSpPr/>
          <p:nvPr/>
        </p:nvSpPr>
        <p:spPr>
          <a:xfrm>
            <a:off x="499687" y="4090440"/>
            <a:ext cx="3928259" cy="334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4E570DA7-6619-2FBB-DFD3-7D4AB7955A77}"/>
              </a:ext>
            </a:extLst>
          </p:cNvPr>
          <p:cNvSpPr/>
          <p:nvPr/>
        </p:nvSpPr>
        <p:spPr>
          <a:xfrm>
            <a:off x="499687" y="4103897"/>
            <a:ext cx="4007187" cy="338554"/>
          </a:xfrm>
          <a:prstGeom prst="rect">
            <a:avLst/>
          </a:prstGeom>
        </p:spPr>
        <p:txBody>
          <a:bodyPr wrap="square">
            <a:spAutoFit/>
          </a:bodyPr>
          <a:lstStyle/>
          <a:p>
            <a:r>
              <a:rPr lang="fr-FR" sz="1600" b="1" dirty="0">
                <a:solidFill>
                  <a:schemeClr val="bg1">
                    <a:lumMod val="50000"/>
                  </a:schemeClr>
                </a:solidFill>
              </a:rPr>
              <a:t>QUAND RENOUVELER VOTRE TRAITEMENT ? </a:t>
            </a:r>
          </a:p>
        </p:txBody>
      </p:sp>
      <p:sp>
        <p:nvSpPr>
          <p:cNvPr id="23" name="Rectangle 22">
            <a:extLst>
              <a:ext uri="{FF2B5EF4-FFF2-40B4-BE49-F238E27FC236}">
                <a16:creationId xmlns:a16="http://schemas.microsoft.com/office/drawing/2014/main" id="{6DE622F2-5824-A793-95FD-32B36A6DB446}"/>
              </a:ext>
            </a:extLst>
          </p:cNvPr>
          <p:cNvSpPr/>
          <p:nvPr/>
        </p:nvSpPr>
        <p:spPr>
          <a:xfrm>
            <a:off x="631614" y="4527490"/>
            <a:ext cx="5544027" cy="1938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94B3E029-6116-44C7-7769-AC433D272378}"/>
              </a:ext>
            </a:extLst>
          </p:cNvPr>
          <p:cNvSpPr/>
          <p:nvPr/>
        </p:nvSpPr>
        <p:spPr>
          <a:xfrm>
            <a:off x="631614" y="4502545"/>
            <a:ext cx="5544028" cy="1938992"/>
          </a:xfrm>
          <a:prstGeom prst="rect">
            <a:avLst/>
          </a:prstGeom>
        </p:spPr>
        <p:txBody>
          <a:bodyPr wrap="square">
            <a:spAutoFit/>
          </a:bodyPr>
          <a:lstStyle/>
          <a:p>
            <a:r>
              <a:rPr lang="fr-FR" sz="1200" b="1" dirty="0"/>
              <a:t>Pour déterminer la date de renouvellement</a:t>
            </a:r>
            <a:r>
              <a:rPr lang="fr-FR" sz="1200" dirty="0"/>
              <a:t>, la persistance d’action d’un produit est différente selon ces caractéristiques.</a:t>
            </a:r>
          </a:p>
          <a:p>
            <a:r>
              <a:rPr lang="fr-FR" sz="1200" dirty="0"/>
              <a:t>En règle générale, nous pouvons retenir comme persistance : </a:t>
            </a:r>
          </a:p>
          <a:p>
            <a:pPr marL="171450" indent="-171450">
              <a:buFont typeface="Arial" panose="020B0604020202020204" pitchFamily="34" charset="0"/>
              <a:buChar char="•"/>
            </a:pPr>
            <a:r>
              <a:rPr lang="fr-FR" sz="1200" dirty="0"/>
              <a:t>Produit de contact 7-8 jours, </a:t>
            </a:r>
          </a:p>
          <a:p>
            <a:pPr marL="171450" indent="-171450">
              <a:buFont typeface="Arial" panose="020B0604020202020204" pitchFamily="34" charset="0"/>
              <a:buChar char="•"/>
            </a:pPr>
            <a:r>
              <a:rPr lang="fr-FR" sz="1200" dirty="0"/>
              <a:t>Produit pénétrant 10-12 jours</a:t>
            </a:r>
          </a:p>
          <a:p>
            <a:pPr marL="171450" indent="-171450">
              <a:buFont typeface="Arial" panose="020B0604020202020204" pitchFamily="34" charset="0"/>
              <a:buChar char="•"/>
            </a:pPr>
            <a:r>
              <a:rPr lang="fr-FR" sz="1200" dirty="0"/>
              <a:t>Produit systémique 12-14 jours.</a:t>
            </a:r>
          </a:p>
          <a:p>
            <a:r>
              <a:rPr lang="fr-FR" sz="1200" b="1" dirty="0"/>
              <a:t>Il faut également prendre en compte d’autres critères </a:t>
            </a:r>
            <a:r>
              <a:rPr lang="fr-FR" sz="1200" dirty="0"/>
              <a:t>selon le produit utilisé : </a:t>
            </a:r>
          </a:p>
          <a:p>
            <a:r>
              <a:rPr lang="fr-FR" sz="1200" dirty="0"/>
              <a:t>le cumul de pluviométrie (20 à 100mm), la pousse de la vigne (2 nouvelles feuilles), </a:t>
            </a:r>
          </a:p>
          <a:p>
            <a:r>
              <a:rPr lang="fr-FR" sz="1200" dirty="0"/>
              <a:t>la pression parasitaire et la dose du produit appliquée. </a:t>
            </a:r>
          </a:p>
          <a:p>
            <a:r>
              <a:rPr lang="fr-FR" sz="1200" b="1" dirty="0"/>
              <a:t>Suite à ces conditions, la rémanence du produit peut être fortement impactée</a:t>
            </a:r>
            <a:r>
              <a:rPr lang="fr-FR" sz="1200" dirty="0"/>
              <a:t>.</a:t>
            </a:r>
          </a:p>
        </p:txBody>
      </p:sp>
      <p:cxnSp>
        <p:nvCxnSpPr>
          <p:cNvPr id="27" name="Connecteur droit 26">
            <a:extLst>
              <a:ext uri="{FF2B5EF4-FFF2-40B4-BE49-F238E27FC236}">
                <a16:creationId xmlns:a16="http://schemas.microsoft.com/office/drawing/2014/main" id="{4F0AC584-A9DD-001F-A003-372D7D07F1A7}"/>
              </a:ext>
            </a:extLst>
          </p:cNvPr>
          <p:cNvCxnSpPr/>
          <p:nvPr/>
        </p:nvCxnSpPr>
        <p:spPr>
          <a:xfrm>
            <a:off x="411340" y="3892422"/>
            <a:ext cx="5811618" cy="0"/>
          </a:xfrm>
          <a:prstGeom prst="line">
            <a:avLst/>
          </a:prstGeom>
          <a:ln w="76200">
            <a:solidFill>
              <a:srgbClr val="3DAE2B"/>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677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208D8-8A65-DD9C-5078-BCC05311FF81}"/>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129CAFB9-7736-61CC-785B-287B14BA1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3646"/>
            <a:ext cx="6858000" cy="952354"/>
          </a:xfrm>
          <a:prstGeom prst="rect">
            <a:avLst/>
          </a:prstGeom>
        </p:spPr>
      </p:pic>
      <p:sp>
        <p:nvSpPr>
          <p:cNvPr id="28" name="Rectangle 27">
            <a:extLst>
              <a:ext uri="{FF2B5EF4-FFF2-40B4-BE49-F238E27FC236}">
                <a16:creationId xmlns:a16="http://schemas.microsoft.com/office/drawing/2014/main" id="{01180919-80B8-7D28-949C-5565176FCD0A}"/>
              </a:ext>
            </a:extLst>
          </p:cNvPr>
          <p:cNvSpPr/>
          <p:nvPr/>
        </p:nvSpPr>
        <p:spPr>
          <a:xfrm>
            <a:off x="544512" y="310634"/>
            <a:ext cx="2371483" cy="369332"/>
          </a:xfrm>
          <a:prstGeom prst="rect">
            <a:avLst/>
          </a:prstGeom>
          <a:solidFill>
            <a:srgbClr val="1A5096"/>
          </a:solidFill>
        </p:spPr>
        <p:txBody>
          <a:bodyPr wrap="none">
            <a:spAutoFit/>
          </a:bodyPr>
          <a:lstStyle/>
          <a:p>
            <a:r>
              <a:rPr lang="fr-FR" b="1" dirty="0">
                <a:solidFill>
                  <a:schemeClr val="bg1"/>
                </a:solidFill>
              </a:rPr>
              <a:t>La PHYTOTHÉRAPIE by</a:t>
            </a:r>
          </a:p>
        </p:txBody>
      </p:sp>
      <p:pic>
        <p:nvPicPr>
          <p:cNvPr id="31" name="Image 30">
            <a:extLst>
              <a:ext uri="{FF2B5EF4-FFF2-40B4-BE49-F238E27FC236}">
                <a16:creationId xmlns:a16="http://schemas.microsoft.com/office/drawing/2014/main" id="{EE528800-3563-E568-0A7F-2E440907237E}"/>
              </a:ext>
            </a:extLst>
          </p:cNvPr>
          <p:cNvPicPr>
            <a:picLocks noChangeAspect="1"/>
          </p:cNvPicPr>
          <p:nvPr/>
        </p:nvPicPr>
        <p:blipFill>
          <a:blip r:embed="rId4"/>
          <a:stretch>
            <a:fillRect/>
          </a:stretch>
        </p:blipFill>
        <p:spPr>
          <a:xfrm>
            <a:off x="4918743" y="217882"/>
            <a:ext cx="1394745" cy="632957"/>
          </a:xfrm>
          <a:prstGeom prst="rect">
            <a:avLst/>
          </a:prstGeom>
        </p:spPr>
      </p:pic>
      <p:sp>
        <p:nvSpPr>
          <p:cNvPr id="32" name="Rectangle 31">
            <a:extLst>
              <a:ext uri="{FF2B5EF4-FFF2-40B4-BE49-F238E27FC236}">
                <a16:creationId xmlns:a16="http://schemas.microsoft.com/office/drawing/2014/main" id="{366D17E8-E2E9-B5F6-FFBC-F587A37D0896}"/>
              </a:ext>
            </a:extLst>
          </p:cNvPr>
          <p:cNvSpPr/>
          <p:nvPr/>
        </p:nvSpPr>
        <p:spPr>
          <a:xfrm flipH="1">
            <a:off x="6585953" y="-431800"/>
            <a:ext cx="127668" cy="9299074"/>
          </a:xfrm>
          <a:prstGeom prst="rect">
            <a:avLst/>
          </a:prstGeom>
          <a:solidFill>
            <a:srgbClr val="1A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ABD993CD-210A-D0C4-5060-D4DA21F44058}"/>
              </a:ext>
            </a:extLst>
          </p:cNvPr>
          <p:cNvSpPr/>
          <p:nvPr/>
        </p:nvSpPr>
        <p:spPr>
          <a:xfrm>
            <a:off x="322964" y="882111"/>
            <a:ext cx="6067135" cy="19150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DB9E671B-61EA-27B7-9E5E-8AA91C78E416}"/>
              </a:ext>
            </a:extLst>
          </p:cNvPr>
          <p:cNvSpPr/>
          <p:nvPr/>
        </p:nvSpPr>
        <p:spPr>
          <a:xfrm>
            <a:off x="431252" y="2402683"/>
            <a:ext cx="5827312" cy="306109"/>
          </a:xfrm>
          <a:prstGeom prst="rect">
            <a:avLst/>
          </a:prstGeom>
        </p:spPr>
        <p:txBody>
          <a:bodyPr wrap="square">
            <a:spAutoFit/>
          </a:bodyPr>
          <a:lstStyle/>
          <a:p>
            <a:pPr algn="just">
              <a:lnSpc>
                <a:spcPts val="1800"/>
              </a:lnSpc>
            </a:pPr>
            <a:r>
              <a:rPr lang="fr-FR" sz="1200" b="1" dirty="0">
                <a:solidFill>
                  <a:srgbClr val="1A5096"/>
                </a:solidFill>
                <a:latin typeface="Calibri" panose="020F0502020204030204" pitchFamily="34" charset="0"/>
                <a:ea typeface="Calibri" panose="020F0502020204030204" pitchFamily="34" charset="0"/>
                <a:cs typeface="Times New Roman" panose="02020603050405020304" pitchFamily="18" charset="0"/>
              </a:rPr>
              <a:t>LA SANTÉ DES PLANTES PAR LES PLANTES </a:t>
            </a:r>
          </a:p>
        </p:txBody>
      </p:sp>
      <p:sp>
        <p:nvSpPr>
          <p:cNvPr id="35" name="Rectangle 34">
            <a:extLst>
              <a:ext uri="{FF2B5EF4-FFF2-40B4-BE49-F238E27FC236}">
                <a16:creationId xmlns:a16="http://schemas.microsoft.com/office/drawing/2014/main" id="{FC2B95DF-15ED-E2A2-A3AA-2F6F037440C3}"/>
              </a:ext>
            </a:extLst>
          </p:cNvPr>
          <p:cNvSpPr/>
          <p:nvPr/>
        </p:nvSpPr>
        <p:spPr>
          <a:xfrm>
            <a:off x="431252" y="983196"/>
            <a:ext cx="5827312" cy="1460272"/>
          </a:xfrm>
          <a:prstGeom prst="rect">
            <a:avLst/>
          </a:prstGeom>
        </p:spPr>
        <p:txBody>
          <a:bodyPr wrap="square">
            <a:spAutoFit/>
          </a:bodyPr>
          <a:lstStyle/>
          <a:p>
            <a:pPr algn="just">
              <a:lnSpc>
                <a:spcPts val="1800"/>
              </a:lnSpc>
            </a:pPr>
            <a:r>
              <a:rPr lang="fr-FR"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Phytothérapie, qu’est-ce que c’est ? </a:t>
            </a:r>
          </a:p>
          <a:p>
            <a:pPr algn="just">
              <a:lnSpc>
                <a:spcPts val="1800"/>
              </a:lnSpc>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La Phytothérapie est l’un des leviers d’une approche agronomique globale (sol, plante, climat, Homme). L’approche globale, combinatoire, vise à maintenir le végétal en bonne santé, dans l’objectif de limiter les interventions extérieures. </a:t>
            </a:r>
          </a:p>
          <a:p>
            <a:pPr algn="just">
              <a:lnSpc>
                <a:spcPts val="1800"/>
              </a:lnSpc>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Elle s’appuie sur l’emploie de plantes dans le but de guérir, soulager et prévenir des maladies. </a:t>
            </a:r>
          </a:p>
        </p:txBody>
      </p:sp>
      <p:sp>
        <p:nvSpPr>
          <p:cNvPr id="36" name="Rectangle 35">
            <a:extLst>
              <a:ext uri="{FF2B5EF4-FFF2-40B4-BE49-F238E27FC236}">
                <a16:creationId xmlns:a16="http://schemas.microsoft.com/office/drawing/2014/main" id="{4CB40ED7-747C-B676-926D-EB77242B8D7D}"/>
              </a:ext>
            </a:extLst>
          </p:cNvPr>
          <p:cNvSpPr/>
          <p:nvPr/>
        </p:nvSpPr>
        <p:spPr>
          <a:xfrm>
            <a:off x="322964" y="2952783"/>
            <a:ext cx="5827312" cy="306109"/>
          </a:xfrm>
          <a:prstGeom prst="rect">
            <a:avLst/>
          </a:prstGeom>
        </p:spPr>
        <p:txBody>
          <a:bodyPr wrap="square">
            <a:spAutoFit/>
          </a:bodyPr>
          <a:lstStyle/>
          <a:p>
            <a:pPr algn="just">
              <a:lnSpc>
                <a:spcPts val="1800"/>
              </a:lnSpc>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 partenariat est réalisé avec la société </a:t>
            </a:r>
            <a:r>
              <a:rPr lang="fr-FR"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Biovitis</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qui pratique la Phytothérapie Moderne.</a:t>
            </a:r>
          </a:p>
        </p:txBody>
      </p:sp>
      <p:pic>
        <p:nvPicPr>
          <p:cNvPr id="38" name="Image 37">
            <a:extLst>
              <a:ext uri="{FF2B5EF4-FFF2-40B4-BE49-F238E27FC236}">
                <a16:creationId xmlns:a16="http://schemas.microsoft.com/office/drawing/2014/main" id="{366FE9AE-4573-B950-B4F2-ADD69CAAE7B8}"/>
              </a:ext>
            </a:extLst>
          </p:cNvPr>
          <p:cNvPicPr>
            <a:picLocks noChangeAspect="1"/>
          </p:cNvPicPr>
          <p:nvPr/>
        </p:nvPicPr>
        <p:blipFill>
          <a:blip r:embed="rId5"/>
          <a:stretch>
            <a:fillRect/>
          </a:stretch>
        </p:blipFill>
        <p:spPr>
          <a:xfrm>
            <a:off x="431252" y="3265340"/>
            <a:ext cx="2496888" cy="341302"/>
          </a:xfrm>
          <a:prstGeom prst="rect">
            <a:avLst/>
          </a:prstGeom>
        </p:spPr>
      </p:pic>
      <p:sp>
        <p:nvSpPr>
          <p:cNvPr id="39" name="Rectangle 38">
            <a:extLst>
              <a:ext uri="{FF2B5EF4-FFF2-40B4-BE49-F238E27FC236}">
                <a16:creationId xmlns:a16="http://schemas.microsoft.com/office/drawing/2014/main" id="{A7CAB0CE-AB2A-A045-4AA4-7E38F93167C9}"/>
              </a:ext>
            </a:extLst>
          </p:cNvPr>
          <p:cNvSpPr/>
          <p:nvPr/>
        </p:nvSpPr>
        <p:spPr>
          <a:xfrm>
            <a:off x="431252" y="3606642"/>
            <a:ext cx="2546812" cy="2383601"/>
          </a:xfrm>
          <a:prstGeom prst="rect">
            <a:avLst/>
          </a:prstGeom>
        </p:spPr>
        <p:txBody>
          <a:bodyPr wrap="square">
            <a:spAutoFit/>
          </a:bodyPr>
          <a:lstStyle/>
          <a:p>
            <a:pPr algn="just">
              <a:lnSpc>
                <a:spcPts val="1800"/>
              </a:lnSpc>
            </a:pPr>
            <a:r>
              <a:rPr lang="fr-FR" sz="12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Biovitis</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sélectionne des:</a:t>
            </a:r>
          </a:p>
          <a:p>
            <a:pPr marL="171450" indent="-171450" algn="just">
              <a:lnSpc>
                <a:spcPts val="1800"/>
              </a:lnSpc>
              <a:buFont typeface="Arial" panose="020B0604020202020204" pitchFamily="34" charset="0"/>
              <a:buChar char="•"/>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espèces de plantes</a:t>
            </a:r>
          </a:p>
          <a:p>
            <a:pPr marL="171450" indent="-171450" algn="just">
              <a:lnSpc>
                <a:spcPts val="1800"/>
              </a:lnSpc>
              <a:buFont typeface="Arial" panose="020B0604020202020204" pitchFamily="34" charset="0"/>
              <a:buChar char="•"/>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parties de plantes</a:t>
            </a:r>
          </a:p>
          <a:p>
            <a:pPr marL="171450" indent="-171450" algn="just">
              <a:lnSpc>
                <a:spcPts val="1800"/>
              </a:lnSpc>
              <a:buFont typeface="Arial" panose="020B0604020202020204" pitchFamily="34" charset="0"/>
              <a:buChar char="•"/>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modes de préparation</a:t>
            </a:r>
          </a:p>
          <a:p>
            <a:pPr algn="just">
              <a:lnSpc>
                <a:spcPts val="1800"/>
              </a:lnSpc>
            </a:pPr>
            <a:r>
              <a:rPr lang="fr-FR" sz="12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Biovitis</a:t>
            </a:r>
            <a:r>
              <a:rPr lang="fr-FR"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 une connaissance approfondie des principes actifs. </a:t>
            </a:r>
          </a:p>
          <a:p>
            <a:pPr algn="just">
              <a:lnSpc>
                <a:spcPts val="1800"/>
              </a:lnSpc>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À la suite de notre partenariat, nous avons sélectionné 2 produits pour commencer à vous accompagner :</a:t>
            </a:r>
          </a:p>
          <a:p>
            <a:pPr algn="just">
              <a:lnSpc>
                <a:spcPts val="1800"/>
              </a:lnSpc>
            </a:pPr>
            <a:endPar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1" name="Image 40">
            <a:extLst>
              <a:ext uri="{FF2B5EF4-FFF2-40B4-BE49-F238E27FC236}">
                <a16:creationId xmlns:a16="http://schemas.microsoft.com/office/drawing/2014/main" id="{530E58B3-B07E-AB35-D005-89E429E1E241}"/>
              </a:ext>
            </a:extLst>
          </p:cNvPr>
          <p:cNvPicPr>
            <a:picLocks noChangeAspect="1"/>
          </p:cNvPicPr>
          <p:nvPr/>
        </p:nvPicPr>
        <p:blipFill>
          <a:blip r:embed="rId6"/>
          <a:stretch>
            <a:fillRect/>
          </a:stretch>
        </p:blipFill>
        <p:spPr>
          <a:xfrm>
            <a:off x="2978064" y="3258892"/>
            <a:ext cx="3509962" cy="2238843"/>
          </a:xfrm>
          <a:prstGeom prst="rect">
            <a:avLst/>
          </a:prstGeom>
        </p:spPr>
      </p:pic>
      <p:graphicFrame>
        <p:nvGraphicFramePr>
          <p:cNvPr id="42" name="Tableau 41">
            <a:extLst>
              <a:ext uri="{FF2B5EF4-FFF2-40B4-BE49-F238E27FC236}">
                <a16:creationId xmlns:a16="http://schemas.microsoft.com/office/drawing/2014/main" id="{252BBF95-C2BD-B49E-E9C1-0DBF327C525D}"/>
              </a:ext>
            </a:extLst>
          </p:cNvPr>
          <p:cNvGraphicFramePr>
            <a:graphicFrameLocks noGrp="1"/>
          </p:cNvGraphicFramePr>
          <p:nvPr>
            <p:extLst>
              <p:ext uri="{D42A27DB-BD31-4B8C-83A1-F6EECF244321}">
                <p14:modId xmlns:p14="http://schemas.microsoft.com/office/powerpoint/2010/main" val="3997568767"/>
              </p:ext>
            </p:extLst>
          </p:nvPr>
        </p:nvGraphicFramePr>
        <p:xfrm>
          <a:off x="544511" y="5899379"/>
          <a:ext cx="5845588" cy="1912620"/>
        </p:xfrm>
        <a:graphic>
          <a:graphicData uri="http://schemas.openxmlformats.org/drawingml/2006/table">
            <a:tbl>
              <a:tblPr firstRow="1" bandRow="1">
                <a:tableStyleId>{5C22544A-7EE6-4342-B048-85BDC9FD1C3A}</a:tableStyleId>
              </a:tblPr>
              <a:tblGrid>
                <a:gridCol w="2951164">
                  <a:extLst>
                    <a:ext uri="{9D8B030D-6E8A-4147-A177-3AD203B41FA5}">
                      <a16:colId xmlns:a16="http://schemas.microsoft.com/office/drawing/2014/main" val="857690425"/>
                    </a:ext>
                  </a:extLst>
                </a:gridCol>
                <a:gridCol w="2894424">
                  <a:extLst>
                    <a:ext uri="{9D8B030D-6E8A-4147-A177-3AD203B41FA5}">
                      <a16:colId xmlns:a16="http://schemas.microsoft.com/office/drawing/2014/main" val="1834219906"/>
                    </a:ext>
                  </a:extLst>
                </a:gridCol>
              </a:tblGrid>
              <a:tr h="472846">
                <a:tc>
                  <a:txBody>
                    <a:bodyPr/>
                    <a:lstStyle/>
                    <a:p>
                      <a:pPr algn="ctr"/>
                      <a:r>
                        <a:rPr lang="fr-FR" sz="1400" dirty="0"/>
                        <a:t>SALIX</a:t>
                      </a:r>
                    </a:p>
                    <a:p>
                      <a:pPr algn="ctr"/>
                      <a:r>
                        <a:rPr lang="fr-FR" sz="1400" dirty="0"/>
                        <a:t>Infusion d’écorces d’osier</a:t>
                      </a:r>
                    </a:p>
                  </a:txBody>
                  <a:tcPr>
                    <a:solidFill>
                      <a:srgbClr val="1A5096"/>
                    </a:solidFill>
                  </a:tcPr>
                </a:tc>
                <a:tc>
                  <a:txBody>
                    <a:bodyPr/>
                    <a:lstStyle/>
                    <a:p>
                      <a:pPr algn="ctr"/>
                      <a:r>
                        <a:rPr lang="fr-FR" sz="1400" dirty="0"/>
                        <a:t>ARVENSE</a:t>
                      </a:r>
                    </a:p>
                    <a:p>
                      <a:pPr algn="ctr"/>
                      <a:r>
                        <a:rPr lang="fr-FR" sz="1400" dirty="0"/>
                        <a:t>Décoction de prêle des champs</a:t>
                      </a:r>
                    </a:p>
                  </a:txBody>
                  <a:tcPr>
                    <a:solidFill>
                      <a:srgbClr val="1A5096"/>
                    </a:solidFill>
                  </a:tcPr>
                </a:tc>
                <a:extLst>
                  <a:ext uri="{0D108BD9-81ED-4DB2-BD59-A6C34878D82A}">
                    <a16:rowId xmlns:a16="http://schemas.microsoft.com/office/drawing/2014/main" val="1788482410"/>
                  </a:ext>
                </a:extLst>
              </a:tr>
              <a:tr h="801969">
                <a:tc>
                  <a:txBody>
                    <a:bodyPr/>
                    <a:lstStyle/>
                    <a:p>
                      <a:pPr marL="285750" indent="-285750">
                        <a:buFont typeface="Arial" panose="020B0604020202020204" pitchFamily="34" charset="0"/>
                        <a:buChar char="•"/>
                      </a:pPr>
                      <a:r>
                        <a:rPr lang="fr-FR" sz="1200" dirty="0"/>
                        <a:t>Stimule la croissance du système racinaire.</a:t>
                      </a:r>
                    </a:p>
                    <a:p>
                      <a:pPr marL="285750" indent="-285750">
                        <a:buFont typeface="Arial" panose="020B0604020202020204" pitchFamily="34" charset="0"/>
                        <a:buChar char="•"/>
                      </a:pPr>
                      <a:r>
                        <a:rPr lang="fr-FR" sz="1200" dirty="0"/>
                        <a:t>Augmente l’épaisseur et la résistance des parois cellulaires.</a:t>
                      </a:r>
                    </a:p>
                    <a:p>
                      <a:pPr marL="285750" indent="-285750">
                        <a:buFont typeface="Arial" panose="020B0604020202020204" pitchFamily="34" charset="0"/>
                        <a:buChar char="•"/>
                      </a:pPr>
                      <a:r>
                        <a:rPr lang="fr-FR" sz="1200" dirty="0"/>
                        <a:t>A une activité anti-mildiou et anti-oïdium.</a:t>
                      </a:r>
                    </a:p>
                    <a:p>
                      <a:endParaRPr lang="fr-FR" dirty="0"/>
                    </a:p>
                  </a:txBody>
                  <a:tcPr/>
                </a:tc>
                <a:tc>
                  <a:txBody>
                    <a:bodyPr/>
                    <a:lstStyle/>
                    <a:p>
                      <a:pPr marL="285750" indent="-285750">
                        <a:buFont typeface="Arial" panose="020B0604020202020204" pitchFamily="34" charset="0"/>
                        <a:buChar char="•"/>
                      </a:pPr>
                      <a:r>
                        <a:rPr lang="fr-FR" sz="1200" dirty="0"/>
                        <a:t>Améliore la photosynthèse et l’évapotranspiration</a:t>
                      </a:r>
                    </a:p>
                    <a:p>
                      <a:pPr marL="285750" indent="-285750">
                        <a:buFont typeface="Arial" panose="020B0604020202020204" pitchFamily="34" charset="0"/>
                        <a:buChar char="•"/>
                      </a:pPr>
                      <a:r>
                        <a:rPr lang="fr-FR" sz="1200" dirty="0"/>
                        <a:t>Stimule le métabolisme antioxydant</a:t>
                      </a:r>
                    </a:p>
                    <a:p>
                      <a:pPr marL="285750" indent="-285750">
                        <a:buFont typeface="Arial" panose="020B0604020202020204" pitchFamily="34" charset="0"/>
                        <a:buChar char="•"/>
                      </a:pPr>
                      <a:r>
                        <a:rPr lang="fr-FR" sz="1200" dirty="0"/>
                        <a:t>Favorise la cicatrisation des blessures</a:t>
                      </a:r>
                    </a:p>
                    <a:p>
                      <a:pPr marL="285750" indent="-285750">
                        <a:buFont typeface="Arial" panose="020B0604020202020204" pitchFamily="34" charset="0"/>
                        <a:buChar char="•"/>
                      </a:pPr>
                      <a:r>
                        <a:rPr lang="fr-FR" sz="1200" dirty="0"/>
                        <a:t>A une activité anti-mildiou et anti-oïdium</a:t>
                      </a:r>
                    </a:p>
                    <a:p>
                      <a:endParaRPr lang="fr-FR" dirty="0"/>
                    </a:p>
                  </a:txBody>
                  <a:tcPr/>
                </a:tc>
                <a:extLst>
                  <a:ext uri="{0D108BD9-81ED-4DB2-BD59-A6C34878D82A}">
                    <a16:rowId xmlns:a16="http://schemas.microsoft.com/office/drawing/2014/main" val="1073500127"/>
                  </a:ext>
                </a:extLst>
              </a:tr>
            </a:tbl>
          </a:graphicData>
        </a:graphic>
      </p:graphicFrame>
      <p:sp>
        <p:nvSpPr>
          <p:cNvPr id="43" name="Rectangle 42">
            <a:extLst>
              <a:ext uri="{FF2B5EF4-FFF2-40B4-BE49-F238E27FC236}">
                <a16:creationId xmlns:a16="http://schemas.microsoft.com/office/drawing/2014/main" id="{24E95D84-4A12-DB33-5B0C-7958E74BEF09}"/>
              </a:ext>
            </a:extLst>
          </p:cNvPr>
          <p:cNvSpPr/>
          <p:nvPr/>
        </p:nvSpPr>
        <p:spPr>
          <a:xfrm>
            <a:off x="431252" y="7930017"/>
            <a:ext cx="5958847" cy="536942"/>
          </a:xfrm>
          <a:prstGeom prst="rect">
            <a:avLst/>
          </a:prstGeom>
        </p:spPr>
        <p:txBody>
          <a:bodyPr wrap="square">
            <a:spAutoFit/>
          </a:bodyPr>
          <a:lstStyle/>
          <a:p>
            <a:pPr algn="just">
              <a:lnSpc>
                <a:spcPts val="1800"/>
              </a:lnSpc>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Pour plus d’informations, rapprochez-vous de votre technicien pour appliquer un plan d’action adapté à votre situation.</a:t>
            </a:r>
          </a:p>
        </p:txBody>
      </p:sp>
      <p:pic>
        <p:nvPicPr>
          <p:cNvPr id="46" name="Image 45">
            <a:extLst>
              <a:ext uri="{FF2B5EF4-FFF2-40B4-BE49-F238E27FC236}">
                <a16:creationId xmlns:a16="http://schemas.microsoft.com/office/drawing/2014/main" id="{127B2914-D600-E682-3F87-764F41CB7949}"/>
              </a:ext>
            </a:extLst>
          </p:cNvPr>
          <p:cNvPicPr>
            <a:picLocks noChangeAspect="1"/>
          </p:cNvPicPr>
          <p:nvPr/>
        </p:nvPicPr>
        <p:blipFill rotWithShape="1">
          <a:blip r:embed="rId5"/>
          <a:srcRect r="27169" b="-8213"/>
          <a:stretch/>
        </p:blipFill>
        <p:spPr>
          <a:xfrm>
            <a:off x="3035238" y="304524"/>
            <a:ext cx="1818518" cy="369332"/>
          </a:xfrm>
          <a:prstGeom prst="rect">
            <a:avLst/>
          </a:prstGeom>
        </p:spPr>
      </p:pic>
    </p:spTree>
    <p:extLst>
      <p:ext uri="{BB962C8B-B14F-4D97-AF65-F5344CB8AC3E}">
        <p14:creationId xmlns:p14="http://schemas.microsoft.com/office/powerpoint/2010/main" val="210680960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dd4bdda-feda-4300-8303-de99f966701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389332D81D534B93713F86F6F66EB2" ma:contentTypeVersion="15" ma:contentTypeDescription="Create a new document." ma:contentTypeScope="" ma:versionID="80592149aba77c7e7a7f1ebc9803d0b5">
  <xsd:schema xmlns:xsd="http://www.w3.org/2001/XMLSchema" xmlns:xs="http://www.w3.org/2001/XMLSchema" xmlns:p="http://schemas.microsoft.com/office/2006/metadata/properties" xmlns:ns3="5dd4bdda-feda-4300-8303-de99f966701a" xmlns:ns4="443ed99b-4d64-42dd-808f-9ada218a5b2f" targetNamespace="http://schemas.microsoft.com/office/2006/metadata/properties" ma:root="true" ma:fieldsID="158a7e0574a1446824b6f05ed556553e" ns3:_="" ns4:_="">
    <xsd:import namespace="5dd4bdda-feda-4300-8303-de99f966701a"/>
    <xsd:import namespace="443ed99b-4d64-42dd-808f-9ada218a5b2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LengthInSeconds" minOccurs="0"/>
                <xsd:element ref="ns3:_activity" minOccurs="0"/>
                <xsd:element ref="ns3:MediaServiceSearchProperties"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d4bdda-feda-4300-8303-de99f96670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3ed99b-4d64-42dd-808f-9ada218a5b2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9CFFF5-B469-43DF-A869-DC7D224FCDDA}">
  <ds:schemaRefs>
    <ds:schemaRef ds:uri="http://purl.org/dc/dcmitype/"/>
    <ds:schemaRef ds:uri="http://schemas.microsoft.com/office/infopath/2007/PartnerControls"/>
    <ds:schemaRef ds:uri="http://www.w3.org/XML/1998/namespace"/>
    <ds:schemaRef ds:uri="http://purl.org/dc/elements/1.1/"/>
    <ds:schemaRef ds:uri="http://schemas.microsoft.com/office/2006/documentManagement/types"/>
    <ds:schemaRef ds:uri="5dd4bdda-feda-4300-8303-de99f966701a"/>
    <ds:schemaRef ds:uri="http://purl.org/dc/terms/"/>
    <ds:schemaRef ds:uri="443ed99b-4d64-42dd-808f-9ada218a5b2f"/>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9776D8E-4883-43D5-AC10-F30CDBECFD90}">
  <ds:schemaRefs>
    <ds:schemaRef ds:uri="http://schemas.microsoft.com/sharepoint/v3/contenttype/forms"/>
  </ds:schemaRefs>
</ds:datastoreItem>
</file>

<file path=customXml/itemProps3.xml><?xml version="1.0" encoding="utf-8"?>
<ds:datastoreItem xmlns:ds="http://schemas.openxmlformats.org/officeDocument/2006/customXml" ds:itemID="{0D28AAD7-D8C9-43C1-AEF8-1B8569A323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d4bdda-feda-4300-8303-de99f966701a"/>
    <ds:schemaRef ds:uri="443ed99b-4d64-42dd-808f-9ada218a5b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4018</TotalTime>
  <Words>1485</Words>
  <Application>Microsoft Office PowerPoint</Application>
  <PresentationFormat>Format A4 (210 x 297 mm)</PresentationFormat>
  <Paragraphs>171</Paragraphs>
  <Slides>9</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Aptos</vt:lpstr>
      <vt:lpstr>Arial</vt:lpstr>
      <vt:lpstr>Calibri</vt:lpstr>
      <vt:lpstr>Calibri Light</vt:lpstr>
      <vt:lpstr>Calibri-Bold</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install</dc:creator>
  <cp:lastModifiedBy>Adrien QUATRESOLS</cp:lastModifiedBy>
  <cp:revision>250</cp:revision>
  <cp:lastPrinted>2024-04-22T09:47:21Z</cp:lastPrinted>
  <dcterms:created xsi:type="dcterms:W3CDTF">2023-04-06T14:23:12Z</dcterms:created>
  <dcterms:modified xsi:type="dcterms:W3CDTF">2024-05-07T07:43:24Z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0x01010070389332D81D534B93713F86F6F66EB2</vt:lpwstr>
  </property>
</Properties>
</file>